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1"/>
  </p:sldMasterIdLst>
  <p:notesMasterIdLst>
    <p:notesMasterId r:id="rId15"/>
  </p:notesMasterIdLst>
  <p:sldIdLst>
    <p:sldId id="256" r:id="rId2"/>
    <p:sldId id="259" r:id="rId3"/>
    <p:sldId id="260" r:id="rId4"/>
    <p:sldId id="262" r:id="rId5"/>
    <p:sldId id="258" r:id="rId6"/>
    <p:sldId id="263" r:id="rId7"/>
    <p:sldId id="264" r:id="rId8"/>
    <p:sldId id="265" r:id="rId9"/>
    <p:sldId id="268" r:id="rId10"/>
    <p:sldId id="267" r:id="rId11"/>
    <p:sldId id="270" r:id="rId12"/>
    <p:sldId id="269" r:id="rId13"/>
    <p:sldId id="271" r:id="rId1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12" autoAdjust="0"/>
    <p:restoredTop sz="94595" autoAdjust="0"/>
  </p:normalViewPr>
  <p:slideViewPr>
    <p:cSldViewPr snapToGrid="0" snapToObjects="1">
      <p:cViewPr varScale="1">
        <p:scale>
          <a:sx n="48" d="100"/>
          <a:sy n="48" d="100"/>
        </p:scale>
        <p:origin x="-1362" y="-96"/>
      </p:cViewPr>
      <p:guideLst>
        <p:guide orient="horz" pos="2160"/>
        <p:guide pos="2880"/>
      </p:guideLst>
    </p:cSldViewPr>
  </p:slideViewPr>
  <p:outlineViewPr>
    <p:cViewPr>
      <p:scale>
        <a:sx n="33" d="100"/>
        <a:sy n="33" d="100"/>
      </p:scale>
      <p:origin x="0" y="60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010BF-0766-4739-AC35-CA9509BB153D}" type="datetimeFigureOut">
              <a:rPr lang="fr-FR" smtClean="0"/>
              <a:pPr/>
              <a:t>06/05/2013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DF7E1-646A-44B3-AD91-BE1A035B9FCE}"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a:xfrm>
            <a:off x="5988423" y="6221506"/>
            <a:ext cx="2743200" cy="365125"/>
          </a:xfrm>
        </p:spPr>
        <p:txBody>
          <a:bodyPr/>
          <a:lstStyle/>
          <a:p>
            <a:fld id="{28C2DAC8-D28C-2F46-9F3B-F03D6B97F568}" type="datetimeFigureOut">
              <a:rPr lang="fr-FR" smtClean="0"/>
              <a:pPr/>
              <a:t>06/05/2013</a:t>
            </a:fld>
            <a:endParaRPr lang="fr-FR" dirty="0"/>
          </a:p>
        </p:txBody>
      </p:sp>
      <p:sp>
        <p:nvSpPr>
          <p:cNvPr id="5" name="Footer Placeholder 4"/>
          <p:cNvSpPr>
            <a:spLocks noGrp="1"/>
          </p:cNvSpPr>
          <p:nvPr>
            <p:ph type="ftr" sz="quarter" idx="11"/>
          </p:nvPr>
        </p:nvSpPr>
        <p:spPr>
          <a:xfrm>
            <a:off x="1295400" y="6221506"/>
            <a:ext cx="2743200" cy="365125"/>
          </a:xfrm>
        </p:spPr>
        <p:txBody>
          <a:bodyPr/>
          <a:lstStyle/>
          <a:p>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28C2DAC8-D28C-2F46-9F3B-F03D6B97F568}" type="datetimeFigureOut">
              <a:rPr lang="fr-FR" smtClean="0"/>
              <a:pPr/>
              <a:t>06/05/2013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B366AE0-A657-9648-8829-AA6BA96718A7}"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28C2DAC8-D28C-2F46-9F3B-F03D6B97F568}" type="datetimeFigureOut">
              <a:rPr lang="fr-FR" smtClean="0"/>
              <a:pPr/>
              <a:t>06/05/2013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B366AE0-A657-9648-8829-AA6BA96718A7}"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28C2DAC8-D28C-2F46-9F3B-F03D6B97F568}" type="datetimeFigureOut">
              <a:rPr lang="fr-FR" smtClean="0"/>
              <a:pPr/>
              <a:t>06/05/2013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B366AE0-A657-9648-8829-AA6BA96718A7}"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28C2DAC8-D28C-2F46-9F3B-F03D6B97F568}" type="datetimeFigureOut">
              <a:rPr lang="fr-FR" smtClean="0"/>
              <a:pPr/>
              <a:t>06/05/2013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B366AE0-A657-9648-8829-AA6BA96718A7}"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8C2DAC8-D28C-2F46-9F3B-F03D6B97F568}" type="datetimeFigureOut">
              <a:rPr lang="fr-FR" smtClean="0"/>
              <a:pPr/>
              <a:t>06/05/2013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B366AE0-A657-9648-8829-AA6BA96718A7}"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fr-FR" smtClean="0"/>
              <a:t>Cliquez et modifiez le titre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28C2DAC8-D28C-2F46-9F3B-F03D6B97F568}" type="datetimeFigureOut">
              <a:rPr lang="fr-FR" smtClean="0"/>
              <a:pPr/>
              <a:t>06/05/2013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B366AE0-A657-9648-8829-AA6BA96718A7}"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28C2DAC8-D28C-2F46-9F3B-F03D6B97F568}" type="datetimeFigureOut">
              <a:rPr lang="fr-FR" smtClean="0"/>
              <a:pPr/>
              <a:t>06/05/2013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3B366AE0-A657-9648-8829-AA6BA96718A7}"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28C2DAC8-D28C-2F46-9F3B-F03D6B97F568}" type="datetimeFigureOut">
              <a:rPr lang="fr-FR" smtClean="0"/>
              <a:pPr/>
              <a:t>06/05/2013</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3B366AE0-A657-9648-8829-AA6BA96718A7}"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8C2DAC8-D28C-2F46-9F3B-F03D6B97F568}" type="datetimeFigureOut">
              <a:rPr lang="fr-FR" smtClean="0"/>
              <a:pPr/>
              <a:t>06/05/2013</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3B366AE0-A657-9648-8829-AA6BA96718A7}"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fr-FR" smtClean="0"/>
              <a:t>Cliquez et modifiez le titre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8C2DAC8-D28C-2F46-9F3B-F03D6B97F568}" type="datetimeFigureOut">
              <a:rPr lang="fr-FR" smtClean="0"/>
              <a:pPr/>
              <a:t>06/05/2013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B1AA4845-A08A-4DF4-8D99-E2E7B6D41C67}"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28C2DAC8-D28C-2F46-9F3B-F03D6B97F568}" type="datetimeFigureOut">
              <a:rPr lang="fr-FR" smtClean="0"/>
              <a:pPr/>
              <a:t>06/05/2013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B366AE0-A657-9648-8829-AA6BA96718A7}"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28C2DAC8-D28C-2F46-9F3B-F03D6B97F568}" type="datetimeFigureOut">
              <a:rPr lang="fr-FR" smtClean="0"/>
              <a:pPr/>
              <a:t>06/05/2013</a:t>
            </a:fld>
            <a:endParaRPr lang="fr-FR" dirty="0"/>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fr-FR" dirty="0"/>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B366AE0-A657-9648-8829-AA6BA96718A7}"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89025" y="4291263"/>
            <a:ext cx="7272338" cy="1096211"/>
          </a:xfrm>
        </p:spPr>
        <p:txBody>
          <a:bodyPr>
            <a:normAutofit fontScale="90000"/>
          </a:bodyPr>
          <a:lstStyle/>
          <a:p>
            <a:r>
              <a:rPr lang="fr-FR" sz="311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11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r-FR" sz="311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11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r-FR" sz="311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11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r-FR" sz="311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11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r-FR" sz="311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Qu’est ce que le Panthéon ? </a:t>
            </a:r>
            <a:r>
              <a:rPr lang="fr-FR" dirty="0" smtClean="0"/>
              <a:t/>
            </a:r>
            <a:br>
              <a:rPr lang="fr-FR" dirty="0" smtClean="0"/>
            </a:br>
            <a:endParaRPr lang="fr-FR" dirty="0"/>
          </a:p>
        </p:txBody>
      </p:sp>
      <p:sp>
        <p:nvSpPr>
          <p:cNvPr id="10" name="Espace réservé pour une image  9"/>
          <p:cNvSpPr>
            <a:spLocks noGrp="1"/>
          </p:cNvSpPr>
          <p:nvPr>
            <p:ph type="pic" idx="1"/>
          </p:nvPr>
        </p:nvSpPr>
        <p:spPr/>
      </p:sp>
      <p:sp>
        <p:nvSpPr>
          <p:cNvPr id="3" name="Sous-titre 2"/>
          <p:cNvSpPr>
            <a:spLocks noGrp="1"/>
          </p:cNvSpPr>
          <p:nvPr>
            <p:ph type="body" sz="half" idx="2"/>
          </p:nvPr>
        </p:nvSpPr>
        <p:spPr>
          <a:xfrm>
            <a:off x="1089025" y="5387474"/>
            <a:ext cx="7272338" cy="1147253"/>
          </a:xfrm>
        </p:spPr>
        <p:txBody>
          <a:bodyPr>
            <a:noAutofit/>
          </a:bodyPr>
          <a:lstStyle/>
          <a:p>
            <a:r>
              <a:rPr lang="fr-FR" sz="2000" b="1" dirty="0" smtClean="0">
                <a:solidFill>
                  <a:schemeClr val="tx1"/>
                </a:solidFill>
              </a:rPr>
              <a:t>Le panthéon est une  nécropole (sépulture, ossuaire) dans laquelle les grands hommes qui ont marqué l’histoire de France sont enterrés.</a:t>
            </a:r>
          </a:p>
          <a:p>
            <a:pPr algn="l">
              <a:buFontTx/>
              <a:buChar char="-"/>
            </a:pPr>
            <a:endParaRPr lang="fr-FR" sz="2000" dirty="0">
              <a:solidFill>
                <a:schemeClr val="tx1"/>
              </a:solidFill>
            </a:endParaRPr>
          </a:p>
        </p:txBody>
      </p:sp>
      <p:pic>
        <p:nvPicPr>
          <p:cNvPr id="5" name="Image 4" descr="http://medias.photodeck.com/6f556e08-c698-11e1-bce1-e979f26732fa/le-pantheon-coucher-soleil_xgaplus.jpg"/>
          <p:cNvPicPr/>
          <p:nvPr/>
        </p:nvPicPr>
        <p:blipFill>
          <a:blip r:embed="rId2"/>
          <a:srcRect/>
          <a:stretch>
            <a:fillRect/>
          </a:stretch>
        </p:blipFill>
        <p:spPr bwMode="auto">
          <a:xfrm>
            <a:off x="1246909" y="467895"/>
            <a:ext cx="6800697" cy="38233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1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Une femme qui est restée dans les mémoires </a:t>
            </a:r>
            <a:r>
              <a:rPr lang="fr-FR" dirty="0"/>
              <a:t/>
            </a:r>
            <a:br>
              <a:rPr lang="fr-FR" dirty="0"/>
            </a:br>
            <a:endParaRPr lang="fr-FR" dirty="0"/>
          </a:p>
        </p:txBody>
      </p:sp>
      <p:sp>
        <p:nvSpPr>
          <p:cNvPr id="3" name="Espace réservé du contenu 2"/>
          <p:cNvSpPr>
            <a:spLocks noGrp="1"/>
          </p:cNvSpPr>
          <p:nvPr>
            <p:ph idx="1"/>
          </p:nvPr>
        </p:nvSpPr>
        <p:spPr>
          <a:xfrm>
            <a:off x="0" y="4617669"/>
            <a:ext cx="8361363" cy="2240331"/>
          </a:xfrm>
        </p:spPr>
        <p:txBody>
          <a:bodyPr>
            <a:noAutofit/>
          </a:bodyPr>
          <a:lstStyle/>
          <a:p>
            <a:pPr>
              <a:buNone/>
            </a:pPr>
            <a:r>
              <a:rPr lang="fr-FR" dirty="0" smtClean="0"/>
              <a:t>- Une cité scolaire à Basse-Terre</a:t>
            </a:r>
          </a:p>
          <a:p>
            <a:pPr>
              <a:buNone/>
            </a:pPr>
            <a:r>
              <a:rPr lang="fr-FR" dirty="0" smtClean="0"/>
              <a:t>- Des maisons de retraite un peu partout en Guadeloupe</a:t>
            </a:r>
          </a:p>
          <a:p>
            <a:pPr>
              <a:buNone/>
            </a:pPr>
            <a:r>
              <a:rPr lang="fr-FR" dirty="0" smtClean="0"/>
              <a:t>- Un amphithéâtre à l’Université des Antilles – Guyane et bien d’autres lieux…</a:t>
            </a:r>
          </a:p>
          <a:p>
            <a:pPr>
              <a:buFontTx/>
              <a:buChar char="-"/>
            </a:pPr>
            <a:endParaRPr lang="fr-FR" dirty="0"/>
          </a:p>
        </p:txBody>
      </p:sp>
      <p:sp>
        <p:nvSpPr>
          <p:cNvPr id="8" name="ZoneTexte 7"/>
          <p:cNvSpPr txBox="1"/>
          <p:nvPr/>
        </p:nvSpPr>
        <p:spPr>
          <a:xfrm>
            <a:off x="415636" y="3523734"/>
            <a:ext cx="2586182" cy="646331"/>
          </a:xfrm>
          <a:prstGeom prst="rect">
            <a:avLst/>
          </a:prstGeom>
          <a:noFill/>
        </p:spPr>
        <p:txBody>
          <a:bodyPr wrap="square" rtlCol="0">
            <a:spAutoFit/>
          </a:bodyPr>
          <a:lstStyle/>
          <a:p>
            <a:pPr algn="ctr"/>
            <a:r>
              <a:rPr lang="fr-FR" dirty="0" smtClean="0"/>
              <a:t>5, Rue Gerty Archimède, 75012 Paris, France</a:t>
            </a:r>
            <a:endParaRPr lang="fr-FR" dirty="0"/>
          </a:p>
        </p:txBody>
      </p:sp>
      <p:sp>
        <p:nvSpPr>
          <p:cNvPr id="10" name="ZoneTexte 9"/>
          <p:cNvSpPr txBox="1"/>
          <p:nvPr/>
        </p:nvSpPr>
        <p:spPr>
          <a:xfrm rot="10800000" flipV="1">
            <a:off x="3158835" y="3971337"/>
            <a:ext cx="2687782" cy="646331"/>
          </a:xfrm>
          <a:prstGeom prst="rect">
            <a:avLst/>
          </a:prstGeom>
          <a:noFill/>
        </p:spPr>
        <p:txBody>
          <a:bodyPr wrap="square" rtlCol="0">
            <a:spAutoFit/>
          </a:bodyPr>
          <a:lstStyle/>
          <a:p>
            <a:pPr algn="ctr"/>
            <a:r>
              <a:rPr lang="fr-FR" dirty="0" smtClean="0"/>
              <a:t>Une place </a:t>
            </a:r>
          </a:p>
          <a:p>
            <a:pPr algn="ctr"/>
            <a:r>
              <a:rPr lang="fr-FR" dirty="0" smtClean="0"/>
              <a:t>à Morne-à-L'eau </a:t>
            </a:r>
            <a:endParaRPr lang="fr-FR" dirty="0"/>
          </a:p>
        </p:txBody>
      </p:sp>
      <p:pic>
        <p:nvPicPr>
          <p:cNvPr id="11" name="Image 10" descr="Basse-Terre-Ville-65.jpg"/>
          <p:cNvPicPr>
            <a:picLocks noChangeAspect="1"/>
          </p:cNvPicPr>
          <p:nvPr/>
        </p:nvPicPr>
        <p:blipFill>
          <a:blip r:embed="rId2"/>
          <a:stretch>
            <a:fillRect/>
          </a:stretch>
        </p:blipFill>
        <p:spPr>
          <a:xfrm>
            <a:off x="7045157" y="1613646"/>
            <a:ext cx="1818105" cy="2174020"/>
          </a:xfrm>
          <a:prstGeom prst="rect">
            <a:avLst/>
          </a:prstGeom>
        </p:spPr>
      </p:pic>
      <p:sp>
        <p:nvSpPr>
          <p:cNvPr id="12" name="ZoneTexte 11"/>
          <p:cNvSpPr txBox="1"/>
          <p:nvPr/>
        </p:nvSpPr>
        <p:spPr>
          <a:xfrm>
            <a:off x="6684212" y="3768580"/>
            <a:ext cx="2179050" cy="1200329"/>
          </a:xfrm>
          <a:prstGeom prst="rect">
            <a:avLst/>
          </a:prstGeom>
          <a:noFill/>
        </p:spPr>
        <p:txBody>
          <a:bodyPr wrap="square" rtlCol="0">
            <a:spAutoFit/>
          </a:bodyPr>
          <a:lstStyle/>
          <a:p>
            <a:pPr algn="ctr"/>
            <a:r>
              <a:rPr lang="fr-FR" dirty="0" smtClean="0"/>
              <a:t> Un musée </a:t>
            </a:r>
          </a:p>
          <a:p>
            <a:pPr algn="ctr"/>
            <a:r>
              <a:rPr lang="fr-FR" dirty="0" smtClean="0"/>
              <a:t>à Basse -Terre   labellisé</a:t>
            </a:r>
          </a:p>
          <a:p>
            <a:pPr algn="ctr"/>
            <a:r>
              <a:rPr lang="fr-FR" dirty="0" smtClean="0"/>
              <a:t>Maison des Illustres</a:t>
            </a:r>
            <a:endParaRPr lang="fr-FR" dirty="0"/>
          </a:p>
        </p:txBody>
      </p:sp>
      <p:sp>
        <p:nvSpPr>
          <p:cNvPr id="13" name="Rectangle 12"/>
          <p:cNvSpPr/>
          <p:nvPr/>
        </p:nvSpPr>
        <p:spPr>
          <a:xfrm rot="10800000" flipV="1">
            <a:off x="2863271" y="4875056"/>
            <a:ext cx="3994727" cy="646331"/>
          </a:xfrm>
          <a:prstGeom prst="rect">
            <a:avLst/>
          </a:prstGeom>
        </p:spPr>
        <p:txBody>
          <a:bodyPr wrap="square">
            <a:spAutoFit/>
          </a:bodyPr>
          <a:lstStyle/>
          <a:p>
            <a:r>
              <a:rPr lang="fr-FR" dirty="0" smtClean="0"/>
              <a:t> </a:t>
            </a:r>
            <a:br>
              <a:rPr lang="fr-FR" dirty="0" smtClean="0"/>
            </a:br>
            <a:r>
              <a:rPr lang="fr-FR" dirty="0" smtClean="0"/>
              <a:t> </a:t>
            </a:r>
            <a:endParaRPr lang="fr-FR" dirty="0"/>
          </a:p>
        </p:txBody>
      </p:sp>
      <p:pic>
        <p:nvPicPr>
          <p:cNvPr id="14" name="Image 13" descr="m_112001855_0.jpg"/>
          <p:cNvPicPr>
            <a:picLocks noChangeAspect="1"/>
          </p:cNvPicPr>
          <p:nvPr/>
        </p:nvPicPr>
        <p:blipFill>
          <a:blip r:embed="rId3"/>
          <a:stretch>
            <a:fillRect/>
          </a:stretch>
        </p:blipFill>
        <p:spPr>
          <a:xfrm>
            <a:off x="3001818" y="1613645"/>
            <a:ext cx="3451762" cy="2357692"/>
          </a:xfrm>
          <a:prstGeom prst="rect">
            <a:avLst/>
          </a:prstGeom>
        </p:spPr>
      </p:pic>
      <p:pic>
        <p:nvPicPr>
          <p:cNvPr id="15" name="Image 14" descr="PLAQUE-DeTOUReE.JPG"/>
          <p:cNvPicPr>
            <a:picLocks noChangeAspect="1"/>
          </p:cNvPicPr>
          <p:nvPr/>
        </p:nvPicPr>
        <p:blipFill>
          <a:blip r:embed="rId4"/>
          <a:stretch>
            <a:fillRect/>
          </a:stretch>
        </p:blipFill>
        <p:spPr>
          <a:xfrm>
            <a:off x="652462" y="1825625"/>
            <a:ext cx="1733301" cy="16981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edge">
                                      <p:cBhvr>
                                        <p:cTn id="12" dur="2000"/>
                                        <p:tgtEl>
                                          <p:spTgt spid="15"/>
                                        </p:tgtEl>
                                      </p:cBhvr>
                                    </p:animEffect>
                                  </p:childTnLst>
                                </p:cTn>
                              </p:par>
                            </p:childTnLst>
                          </p:cTn>
                        </p:par>
                        <p:par>
                          <p:cTn id="13" fill="hold">
                            <p:stCondLst>
                              <p:cond delay="7000"/>
                            </p:stCondLst>
                            <p:childTnLst>
                              <p:par>
                                <p:cTn id="14" presetID="2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edge">
                                      <p:cBhvr>
                                        <p:cTn id="16" dur="2000"/>
                                        <p:tgtEl>
                                          <p:spTgt spid="14"/>
                                        </p:tgtEl>
                                      </p:cBhvr>
                                    </p:animEffect>
                                  </p:childTnLst>
                                </p:cTn>
                              </p:par>
                            </p:childTnLst>
                          </p:cTn>
                        </p:par>
                        <p:par>
                          <p:cTn id="17" fill="hold">
                            <p:stCondLst>
                              <p:cond delay="9000"/>
                            </p:stCondLst>
                            <p:childTnLst>
                              <p:par>
                                <p:cTn id="18" presetID="2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edge">
                                      <p:cBhvr>
                                        <p:cTn id="20" dur="2000"/>
                                        <p:tgtEl>
                                          <p:spTgt spid="11"/>
                                        </p:tgtEl>
                                      </p:cBhvr>
                                    </p:animEffect>
                                  </p:childTnLst>
                                </p:cTn>
                              </p:par>
                            </p:childTnLst>
                          </p:cTn>
                        </p:par>
                        <p:par>
                          <p:cTn id="21" fill="hold">
                            <p:stCondLst>
                              <p:cond delay="11000"/>
                            </p:stCondLst>
                            <p:childTnLst>
                              <p:par>
                                <p:cTn id="22" presetID="12" presetClass="entr" presetSubtype="4"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slide(fromBottom)">
                                      <p:cBhvr>
                                        <p:cTn id="24" dur="500"/>
                                        <p:tgtEl>
                                          <p:spTgt spid="3">
                                            <p:txEl>
                                              <p:pRg st="0" end="0"/>
                                            </p:txEl>
                                          </p:spTgt>
                                        </p:tgtEl>
                                      </p:cBhvr>
                                    </p:animEffect>
                                  </p:childTnLst>
                                </p:cTn>
                              </p:par>
                            </p:childTnLst>
                          </p:cTn>
                        </p:par>
                        <p:par>
                          <p:cTn id="25" fill="hold">
                            <p:stCondLst>
                              <p:cond delay="11500"/>
                            </p:stCondLst>
                            <p:childTnLst>
                              <p:par>
                                <p:cTn id="26" presetID="1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slide(fromBottom)">
                                      <p:cBhvr>
                                        <p:cTn id="28" dur="500"/>
                                        <p:tgtEl>
                                          <p:spTgt spid="3">
                                            <p:txEl>
                                              <p:pRg st="1" end="1"/>
                                            </p:txEl>
                                          </p:spTgt>
                                        </p:tgtEl>
                                      </p:cBhvr>
                                    </p:animEffect>
                                  </p:childTnLst>
                                </p:cTn>
                              </p:par>
                            </p:childTnLst>
                          </p:cTn>
                        </p:par>
                        <p:par>
                          <p:cTn id="29" fill="hold">
                            <p:stCondLst>
                              <p:cond delay="12000"/>
                            </p:stCondLst>
                            <p:childTnLst>
                              <p:par>
                                <p:cTn id="30" presetID="12" presetClass="entr" presetSubtype="4"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slide(fromBottom)">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 RETENIR D’ELLE ?</a:t>
            </a:r>
            <a:endParaRPr lang="fr-FR" sz="2800"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Espace réservé du contenu 2"/>
          <p:cNvSpPr>
            <a:spLocks noGrp="1"/>
          </p:cNvSpPr>
          <p:nvPr>
            <p:ph idx="1"/>
          </p:nvPr>
        </p:nvSpPr>
        <p:spPr/>
        <p:txBody>
          <a:bodyPr>
            <a:normAutofit/>
          </a:bodyPr>
          <a:lstStyle/>
          <a:p>
            <a:pPr algn="ctr">
              <a:buNone/>
            </a:pPr>
            <a:r>
              <a:rPr lang="fr-FR" sz="2800" b="1" i="1" dirty="0" smtClean="0"/>
              <a:t>Elle voulait donc être la première, non pour satisfaire un quelconque égocentrisme, mais pour donner l’exemple et aider ses sœurs Guadeloupéennes et Antillaises à se libérer.</a:t>
            </a:r>
          </a:p>
          <a:p>
            <a:pPr algn="ctr">
              <a:buNone/>
            </a:pPr>
            <a:r>
              <a:rPr lang="fr-FR" sz="2800" b="1" i="1" dirty="0" smtClean="0"/>
              <a:t> A juste titre, elle est considérée comme la pionnière de l’émancipation féminine en Guadeloupe. </a:t>
            </a:r>
            <a:endParaRPr lang="fr-FR"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6" presetClass="emph" presetSubtype="0" fill="hold" grpId="0" nodeType="afterEffect">
                                  <p:stCondLst>
                                    <p:cond delay="0"/>
                                  </p:stCondLst>
                                  <p:iterate type="lt">
                                    <p:tmPct val="4000"/>
                                  </p:iterate>
                                  <p:childTnLst>
                                    <p:set>
                                      <p:cBhvr override="childStyle">
                                        <p:cTn id="11" dur="500" fill="hold"/>
                                        <p:tgtEl>
                                          <p:spTgt spid="3">
                                            <p:txEl>
                                              <p:pRg st="0" end="0"/>
                                            </p:txEl>
                                          </p:spTgt>
                                        </p:tgtEl>
                                        <p:attrNameLst>
                                          <p:attrName>style.color</p:attrName>
                                        </p:attrNameLst>
                                      </p:cBhvr>
                                      <p:to>
                                        <p:clrVal>
                                          <a:schemeClr val="accent2"/>
                                        </p:clrVal>
                                      </p:to>
                                    </p:set>
                                    <p:set>
                                      <p:cBhvr>
                                        <p:cTn id="12" dur="500" fill="hold"/>
                                        <p:tgtEl>
                                          <p:spTgt spid="3">
                                            <p:txEl>
                                              <p:pRg st="0" end="0"/>
                                            </p:txEl>
                                          </p:spTgt>
                                        </p:tgtEl>
                                        <p:attrNameLst>
                                          <p:attrName>fillcolor</p:attrName>
                                        </p:attrNameLst>
                                      </p:cBhvr>
                                      <p:to>
                                        <p:clrVal>
                                          <a:schemeClr val="accent2"/>
                                        </p:clrVal>
                                      </p:to>
                                    </p:set>
                                    <p:set>
                                      <p:cBhvr>
                                        <p:cTn id="13" dur="500" fill="hold"/>
                                        <p:tgtEl>
                                          <p:spTgt spid="3">
                                            <p:txEl>
                                              <p:pRg st="0" end="0"/>
                                            </p:txEl>
                                          </p:spTgt>
                                        </p:tgtEl>
                                        <p:attrNameLst>
                                          <p:attrName>fill.type</p:attrName>
                                        </p:attrNameLst>
                                      </p:cBhvr>
                                      <p:to>
                                        <p:strVal val="solid"/>
                                      </p:to>
                                    </p:set>
                                  </p:childTnLst>
                                </p:cTn>
                              </p:par>
                            </p:childTnLst>
                          </p:cTn>
                        </p:par>
                        <p:par>
                          <p:cTn id="14" fill="hold">
                            <p:stCondLst>
                              <p:cond delay="8460"/>
                            </p:stCondLst>
                            <p:childTnLst>
                              <p:par>
                                <p:cTn id="15" presetID="16" presetClass="emph" presetSubtype="0" fill="hold" grpId="0" nodeType="afterEffect">
                                  <p:stCondLst>
                                    <p:cond delay="0"/>
                                  </p:stCondLst>
                                  <p:iterate type="lt">
                                    <p:tmPct val="4000"/>
                                  </p:iterate>
                                  <p:childTnLst>
                                    <p:set>
                                      <p:cBhvr override="childStyle">
                                        <p:cTn id="16" dur="500" fill="hold"/>
                                        <p:tgtEl>
                                          <p:spTgt spid="3">
                                            <p:txEl>
                                              <p:pRg st="1" end="1"/>
                                            </p:txEl>
                                          </p:spTgt>
                                        </p:tgtEl>
                                        <p:attrNameLst>
                                          <p:attrName>style.color</p:attrName>
                                        </p:attrNameLst>
                                      </p:cBhvr>
                                      <p:to>
                                        <p:clrVal>
                                          <a:schemeClr val="accent2"/>
                                        </p:clrVal>
                                      </p:to>
                                    </p:set>
                                    <p:set>
                                      <p:cBhvr>
                                        <p:cTn id="17" dur="500" fill="hold"/>
                                        <p:tgtEl>
                                          <p:spTgt spid="3">
                                            <p:txEl>
                                              <p:pRg st="1" end="1"/>
                                            </p:txEl>
                                          </p:spTgt>
                                        </p:tgtEl>
                                        <p:attrNameLst>
                                          <p:attrName>fillcolor</p:attrName>
                                        </p:attrNameLst>
                                      </p:cBhvr>
                                      <p:to>
                                        <p:clrVal>
                                          <a:schemeClr val="accent2"/>
                                        </p:clrVal>
                                      </p:to>
                                    </p:set>
                                    <p:set>
                                      <p:cBhvr>
                                        <p:cTn id="18"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73791"/>
            <a:ext cx="7086600" cy="495846"/>
          </a:xfrm>
        </p:spPr>
        <p:txBody>
          <a:bodyPr/>
          <a:lstStyle/>
          <a:p>
            <a:r>
              <a:rPr lang="fr-FR" sz="28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SOURCES</a:t>
            </a:r>
            <a:endParaRPr lang="fr-FR" sz="2800" u="sng" dirty="0"/>
          </a:p>
        </p:txBody>
      </p:sp>
      <p:sp>
        <p:nvSpPr>
          <p:cNvPr id="4" name="Espace réservé du texte 3"/>
          <p:cNvSpPr>
            <a:spLocks noGrp="1"/>
          </p:cNvSpPr>
          <p:nvPr>
            <p:ph type="body" idx="1"/>
          </p:nvPr>
        </p:nvSpPr>
        <p:spPr>
          <a:xfrm>
            <a:off x="1371600" y="842212"/>
            <a:ext cx="7086600" cy="5855368"/>
          </a:xfrm>
        </p:spPr>
        <p:txBody>
          <a:bodyPr/>
          <a:lstStyle/>
          <a:p>
            <a:pPr algn="l">
              <a:buFont typeface="Arial"/>
              <a:buChar char="•"/>
            </a:pPr>
            <a:r>
              <a:rPr lang="fr-FR" b="1" u="sng" dirty="0" smtClean="0"/>
              <a:t>BIBLIOGRAPHIE :</a:t>
            </a:r>
          </a:p>
          <a:p>
            <a:pPr algn="l">
              <a:buFontTx/>
              <a:buChar char="-"/>
            </a:pPr>
            <a:r>
              <a:rPr lang="fr-FR" b="1" dirty="0" smtClean="0"/>
              <a:t> Archimède </a:t>
            </a:r>
            <a:r>
              <a:rPr lang="fr-FR" b="1" dirty="0" err="1" smtClean="0"/>
              <a:t>Gerty</a:t>
            </a:r>
            <a:r>
              <a:rPr lang="fr-FR" dirty="0" smtClean="0"/>
              <a:t> .  </a:t>
            </a:r>
            <a:r>
              <a:rPr lang="fr-FR" i="1" dirty="0" smtClean="0"/>
              <a:t>Dictionnaire encyclopédique </a:t>
            </a:r>
            <a:r>
              <a:rPr lang="fr-FR" i="1" dirty="0" err="1" smtClean="0"/>
              <a:t>Désormeaux</a:t>
            </a:r>
            <a:r>
              <a:rPr lang="fr-FR" dirty="0" smtClean="0"/>
              <a:t>, Tome 1, p.210</a:t>
            </a:r>
          </a:p>
          <a:p>
            <a:pPr algn="l">
              <a:buFontTx/>
              <a:buChar char="-"/>
            </a:pPr>
            <a:r>
              <a:rPr lang="fr-FR" b="1" dirty="0" smtClean="0"/>
              <a:t> Simone, SCHWARZ-BART.</a:t>
            </a:r>
            <a:r>
              <a:rPr lang="fr-FR" dirty="0" smtClean="0"/>
              <a:t> </a:t>
            </a:r>
            <a:r>
              <a:rPr lang="fr-FR" dirty="0" err="1" smtClean="0"/>
              <a:t>Gerty</a:t>
            </a:r>
            <a:r>
              <a:rPr lang="fr-FR" dirty="0" smtClean="0"/>
              <a:t> Archimède ou la mère universelle P.153 à 164 </a:t>
            </a:r>
            <a:r>
              <a:rPr lang="fr-FR" i="1" dirty="0" smtClean="0"/>
              <a:t>Hommage à la femme noire </a:t>
            </a:r>
            <a:r>
              <a:rPr lang="fr-FR" dirty="0" smtClean="0"/>
              <a:t>de </a:t>
            </a:r>
            <a:r>
              <a:rPr lang="fr-FR" dirty="0" err="1" smtClean="0"/>
              <a:t>-Tome</a:t>
            </a:r>
            <a:r>
              <a:rPr lang="fr-FR" dirty="0" smtClean="0"/>
              <a:t> 6</a:t>
            </a:r>
          </a:p>
          <a:p>
            <a:pPr algn="l">
              <a:buFontTx/>
              <a:buChar char="-"/>
            </a:pPr>
            <a:r>
              <a:rPr lang="fr-FR" b="1" dirty="0" smtClean="0"/>
              <a:t> Serge, DIANTANTU.</a:t>
            </a:r>
            <a:r>
              <a:rPr lang="fr-FR" dirty="0" smtClean="0"/>
              <a:t> </a:t>
            </a:r>
            <a:r>
              <a:rPr lang="fr-FR" dirty="0" err="1" smtClean="0"/>
              <a:t>Gerty</a:t>
            </a:r>
            <a:r>
              <a:rPr lang="fr-FR" dirty="0" smtClean="0"/>
              <a:t> Archimède.</a:t>
            </a:r>
            <a:r>
              <a:rPr lang="fr-FR" i="1" dirty="0" smtClean="0"/>
              <a:t> In Femmes noires d’Afrique, d’Amérique et des Antilles</a:t>
            </a:r>
            <a:r>
              <a:rPr lang="fr-FR" dirty="0" smtClean="0"/>
              <a:t>, Tome 1,  caraïbe édition,2011</a:t>
            </a:r>
          </a:p>
          <a:p>
            <a:pPr algn="l">
              <a:buFontTx/>
              <a:buChar char="-"/>
            </a:pPr>
            <a:endParaRPr lang="fr-FR" dirty="0" smtClean="0"/>
          </a:p>
          <a:p>
            <a:pPr algn="l">
              <a:buFont typeface="Arial"/>
              <a:buChar char="•"/>
            </a:pPr>
            <a:r>
              <a:rPr lang="fr-FR" b="1" u="sng" dirty="0" smtClean="0"/>
              <a:t>SITOGRAPHIE : </a:t>
            </a:r>
          </a:p>
          <a:p>
            <a:pPr algn="l"/>
            <a:r>
              <a:rPr lang="fr-FR" dirty="0" smtClean="0">
                <a:solidFill>
                  <a:srgbClr val="000000"/>
                </a:solidFill>
              </a:rPr>
              <a:t>- http://www.lespetitscitoyens.com/index.php?option=com_content&amp;view=article&amp;id=141:le-pantheon</a:t>
            </a:r>
            <a:r>
              <a:rPr lang="fr-FR" u="sng" dirty="0" smtClean="0">
                <a:solidFill>
                  <a:srgbClr val="000000"/>
                </a:solidFill>
              </a:rPr>
              <a:t>-</a:t>
            </a:r>
            <a:r>
              <a:rPr lang="fr-FR" dirty="0" smtClean="0">
                <a:solidFill>
                  <a:srgbClr val="000000"/>
                </a:solidFill>
              </a:rPr>
              <a:t>&amp;catid=70:les-monuments-de-paris&amp;Itemid=69B</a:t>
            </a:r>
          </a:p>
          <a:p>
            <a:pPr algn="l">
              <a:buFontTx/>
              <a:buChar char="-"/>
            </a:pPr>
            <a:endParaRPr lang="fr-FR" dirty="0" smtClean="0">
              <a:solidFill>
                <a:srgbClr val="000000"/>
              </a:solidFill>
            </a:endParaRPr>
          </a:p>
          <a:p>
            <a:pPr algn="l"/>
            <a:r>
              <a:rPr lang="fr-FR" dirty="0" smtClean="0">
                <a:solidFill>
                  <a:srgbClr val="000000"/>
                </a:solidFill>
              </a:rPr>
              <a:t>- Biographie de Gerty Archimède sur le site du collège Campenon (Guadeloupe)[archive]</a:t>
            </a:r>
          </a:p>
          <a:p>
            <a:pPr algn="l"/>
            <a:endParaRPr lang="fr-FR" dirty="0" smtClean="0">
              <a:solidFill>
                <a:srgbClr val="000000"/>
              </a:solidFill>
            </a:endParaRPr>
          </a:p>
          <a:p>
            <a:pPr lvl="0" algn="l"/>
            <a:r>
              <a:rPr lang="fr-FR" dirty="0" smtClean="0">
                <a:solidFill>
                  <a:srgbClr val="000000"/>
                </a:solidFill>
              </a:rPr>
              <a:t>- Assemblée nationale - Base de données historique sur les anciens députés [archive]</a:t>
            </a:r>
          </a:p>
          <a:p>
            <a:pPr algn="l"/>
            <a:endParaRPr lang="fr-FR" dirty="0" smtClean="0">
              <a:solidFill>
                <a:srgbClr val="000000"/>
              </a:solidFill>
            </a:endParaRPr>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4" dur="5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4">
                                            <p:txEl>
                                              <p:pRg st="2" end="2"/>
                                            </p:txEl>
                                          </p:spTgt>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6" dur="5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7" dur="500"/>
                                        <p:tgtEl>
                                          <p:spTgt spid="4">
                                            <p:txEl>
                                              <p:pRg st="3" end="3"/>
                                            </p:txEl>
                                          </p:spTgt>
                                        </p:tgtEl>
                                      </p:cBhvr>
                                    </p:animEffec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5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2" dur="5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3" dur="500"/>
                                        <p:tgtEl>
                                          <p:spTgt spid="4">
                                            <p:txEl>
                                              <p:pRg st="5" end="5"/>
                                            </p:txEl>
                                          </p:spTgt>
                                        </p:tgtEl>
                                      </p:cBhvr>
                                    </p:animEffect>
                                  </p:childTnLst>
                                </p:cTn>
                              </p:par>
                            </p:childTnLst>
                          </p:cTn>
                        </p:par>
                        <p:par>
                          <p:cTn id="34" fill="hold">
                            <p:stCondLst>
                              <p:cond delay="2500"/>
                            </p:stCondLst>
                            <p:childTnLst>
                              <p:par>
                                <p:cTn id="35" presetID="55" presetClass="entr" presetSubtype="0" fill="hold" grpId="0"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38" dur="5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9" dur="500"/>
                                        <p:tgtEl>
                                          <p:spTgt spid="4">
                                            <p:txEl>
                                              <p:pRg st="6" end="6"/>
                                            </p:txEl>
                                          </p:spTgt>
                                        </p:tgtEl>
                                      </p:cBhvr>
                                    </p:animEffect>
                                  </p:childTnLst>
                                </p:cTn>
                              </p:par>
                            </p:childTnLst>
                          </p:cTn>
                        </p:par>
                        <p:par>
                          <p:cTn id="40" fill="hold">
                            <p:stCondLst>
                              <p:cond delay="3000"/>
                            </p:stCondLst>
                            <p:childTnLst>
                              <p:par>
                                <p:cTn id="41" presetID="55" presetClass="entr" presetSubtype="0"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p:cTn id="43" dur="5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44" dur="5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45" dur="500"/>
                                        <p:tgtEl>
                                          <p:spTgt spid="4">
                                            <p:txEl>
                                              <p:pRg st="8" end="8"/>
                                            </p:txEl>
                                          </p:spTgt>
                                        </p:tgtEl>
                                      </p:cBhvr>
                                    </p:animEffect>
                                  </p:childTnLst>
                                </p:cTn>
                              </p:par>
                            </p:childTnLst>
                          </p:cTn>
                        </p:par>
                        <p:par>
                          <p:cTn id="46" fill="hold">
                            <p:stCondLst>
                              <p:cond delay="3500"/>
                            </p:stCondLst>
                            <p:childTnLst>
                              <p:par>
                                <p:cTn id="47" presetID="55" presetClass="entr" presetSubtype="0" fill="hold" grpId="0" nodeType="after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p:cTn id="49" dur="500" fill="hold"/>
                                        <p:tgtEl>
                                          <p:spTgt spid="4">
                                            <p:txEl>
                                              <p:pRg st="10" end="10"/>
                                            </p:txEl>
                                          </p:spTgt>
                                        </p:tgtEl>
                                        <p:attrNameLst>
                                          <p:attrName>ppt_w</p:attrName>
                                        </p:attrNameLst>
                                      </p:cBhvr>
                                      <p:tavLst>
                                        <p:tav tm="0">
                                          <p:val>
                                            <p:strVal val="#ppt_w*0.70"/>
                                          </p:val>
                                        </p:tav>
                                        <p:tav tm="100000">
                                          <p:val>
                                            <p:strVal val="#ppt_w"/>
                                          </p:val>
                                        </p:tav>
                                      </p:tavLst>
                                    </p:anim>
                                    <p:anim calcmode="lin" valueType="num">
                                      <p:cBhvr>
                                        <p:cTn id="50" dur="500" fill="hold"/>
                                        <p:tgtEl>
                                          <p:spTgt spid="4">
                                            <p:txEl>
                                              <p:pRg st="10" end="10"/>
                                            </p:txEl>
                                          </p:spTgt>
                                        </p:tgtEl>
                                        <p:attrNameLst>
                                          <p:attrName>ppt_h</p:attrName>
                                        </p:attrNameLst>
                                      </p:cBhvr>
                                      <p:tavLst>
                                        <p:tav tm="0">
                                          <p:val>
                                            <p:strVal val="#ppt_h"/>
                                          </p:val>
                                        </p:tav>
                                        <p:tav tm="100000">
                                          <p:val>
                                            <p:strVal val="#ppt_h"/>
                                          </p:val>
                                        </p:tav>
                                      </p:tavLst>
                                    </p:anim>
                                    <p:animEffect transition="in" filter="fade">
                                      <p:cBhvr>
                                        <p:cTn id="5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71600" y="5273792"/>
            <a:ext cx="7086600" cy="865909"/>
          </a:xfrm>
        </p:spPr>
        <p:txBody>
          <a:bodyPr/>
          <a:lstStyle/>
          <a:p>
            <a:r>
              <a:rPr lang="fr-FR"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MERCI DE VOTRE ATTENTION</a:t>
            </a:r>
            <a:endParaRPr lang="fr-FR"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Espace réservé du texte 4"/>
          <p:cNvSpPr>
            <a:spLocks noGrp="1"/>
          </p:cNvSpPr>
          <p:nvPr>
            <p:ph type="body" idx="1"/>
          </p:nvPr>
        </p:nvSpPr>
        <p:spPr>
          <a:xfrm>
            <a:off x="1371600" y="577273"/>
            <a:ext cx="7086600" cy="3752272"/>
          </a:xfrm>
        </p:spPr>
        <p:txBody>
          <a:bodyPr/>
          <a:lstStyle/>
          <a:p>
            <a:pPr algn="ctr">
              <a:buNone/>
            </a:pP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DOCUMENT REALISE PAR LES ELEVES DU LYCEE JARDIN D’ESSAI</a:t>
            </a:r>
          </a:p>
          <a:p>
            <a:pPr algn="ctr">
              <a:buNone/>
            </a:pPr>
            <a:endPar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buNone/>
            </a:pPr>
            <a:r>
              <a:rPr lang="fr-FR"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Baltyde</a:t>
            </a: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diane </a:t>
            </a:r>
          </a:p>
          <a:p>
            <a:pPr algn="ctr">
              <a:buNone/>
            </a:pP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GUAYROSO Fiona</a:t>
            </a:r>
          </a:p>
          <a:p>
            <a:pPr algn="ctr">
              <a:buNone/>
            </a:pP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Gueye aurélie</a:t>
            </a:r>
          </a:p>
          <a:p>
            <a:pPr algn="ctr">
              <a:buNone/>
            </a:pP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Kastler </a:t>
            </a:r>
            <a:r>
              <a:rPr lang="fr-FR"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naomi</a:t>
            </a:r>
            <a:endPar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buNone/>
            </a:pP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Mariale </a:t>
            </a:r>
            <a:r>
              <a:rPr lang="fr-FR"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ursula</a:t>
            </a: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buNone/>
            </a:pPr>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 dur="5000" fill="hold"/>
                                        <p:tgtEl>
                                          <p:spTgt spid="5">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p:cTn id="11"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2" dur="5000" fill="hold"/>
                                        <p:tgtEl>
                                          <p:spTgt spid="5">
                                            <p:txEl>
                                              <p:pRg st="2" end="2"/>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p:cTn id="15"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5000" fill="hold"/>
                                        <p:tgtEl>
                                          <p:spTgt spid="5">
                                            <p:txEl>
                                              <p:pRg st="3" end="3"/>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0" dur="5000" fill="hold"/>
                                        <p:tgtEl>
                                          <p:spTgt spid="5">
                                            <p:txEl>
                                              <p:pRg st="4" end="4"/>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p:cTn id="23" dur="5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4" dur="5000" fill="hold"/>
                                        <p:tgtEl>
                                          <p:spTgt spid="5">
                                            <p:txEl>
                                              <p:pRg st="5" end="5"/>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p:cTn id="27" dur="5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8" dur="5000" fill="hold"/>
                                        <p:tgtEl>
                                          <p:spTgt spid="5">
                                            <p:txEl>
                                              <p:pRg st="6" end="6"/>
                                            </p:txEl>
                                          </p:spTgt>
                                        </p:tgtEl>
                                        <p:attrNameLst>
                                          <p:attrName>ppt_y</p:attrName>
                                        </p:attrNameLst>
                                      </p:cBhvr>
                                      <p:tavLst>
                                        <p:tav tm="0">
                                          <p:val>
                                            <p:strVal val="#ppt_y+1"/>
                                          </p:val>
                                        </p:tav>
                                        <p:tav tm="100000">
                                          <p:val>
                                            <p:strVal val="#ppt_y-1"/>
                                          </p:val>
                                        </p:tav>
                                      </p:tavLst>
                                    </p:anim>
                                  </p:childTnLst>
                                </p:cTn>
                              </p:par>
                            </p:childTnLst>
                          </p:cTn>
                        </p:par>
                        <p:par>
                          <p:cTn id="29" fill="hold">
                            <p:stCondLst>
                              <p:cond delay="5000"/>
                            </p:stCondLst>
                            <p:childTnLst>
                              <p:par>
                                <p:cTn id="30" presetID="28"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0" fill="hold"/>
                                        <p:tgtEl>
                                          <p:spTgt spid="4"/>
                                        </p:tgtEl>
                                        <p:attrNameLst>
                                          <p:attrName>ppt_x</p:attrName>
                                        </p:attrNameLst>
                                      </p:cBhvr>
                                      <p:tavLst>
                                        <p:tav tm="0">
                                          <p:val>
                                            <p:strVal val="#ppt_x"/>
                                          </p:val>
                                        </p:tav>
                                        <p:tav tm="100000">
                                          <p:val>
                                            <p:strVal val="#ppt_x"/>
                                          </p:val>
                                        </p:tav>
                                      </p:tavLst>
                                    </p:anim>
                                    <p:anim calcmode="lin" valueType="num">
                                      <p:cBhvr>
                                        <p:cTn id="33" dur="5000" fill="hold"/>
                                        <p:tgtEl>
                                          <p:spTgt spid="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89024" y="0"/>
            <a:ext cx="7272339" cy="1255300"/>
          </a:xfrm>
        </p:spPr>
        <p:txBody>
          <a:bodyPr>
            <a:noAutofit/>
          </a:bodyPr>
          <a:lstStyle/>
          <a:p>
            <a:r>
              <a:rPr lang="fr-FR" sz="28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Critères de Panthéonisation et exceptions </a:t>
            </a:r>
            <a:endParaRPr lang="fr-FR" sz="2800"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Espace réservé du texte 8"/>
          <p:cNvSpPr>
            <a:spLocks noGrp="1"/>
          </p:cNvSpPr>
          <p:nvPr>
            <p:ph type="body" idx="1"/>
          </p:nvPr>
        </p:nvSpPr>
        <p:spPr>
          <a:xfrm>
            <a:off x="1089024" y="1255300"/>
            <a:ext cx="3162134" cy="433379"/>
          </a:xfrm>
        </p:spPr>
        <p:txBody>
          <a:bodyPr/>
          <a:lstStyle/>
          <a:p>
            <a:r>
              <a:rPr lang="fr-FR" cap="all" dirty="0" smtClean="0"/>
              <a:t>Critères:</a:t>
            </a:r>
            <a:endParaRPr lang="fr-FR" cap="all" dirty="0"/>
          </a:p>
        </p:txBody>
      </p:sp>
      <p:pic>
        <p:nvPicPr>
          <p:cNvPr id="6" name="Espace réservé du contenu 5" descr="http://www.futura-sciences.com/uploads/tx_oxcsfutura/marie_curie__The_Nobel_Foundation_1911_05.jpg"/>
          <p:cNvPicPr>
            <a:picLocks noGrp="1"/>
          </p:cNvPicPr>
          <p:nvPr>
            <p:ph sz="half" idx="2"/>
          </p:nvPr>
        </p:nvPicPr>
        <p:blipFill>
          <a:blip r:embed="rId2"/>
          <a:srcRect l="-18545" r="-18545"/>
          <a:stretch>
            <a:fillRect/>
          </a:stretch>
        </p:blipFill>
        <p:spPr bwMode="auto">
          <a:xfrm>
            <a:off x="5461122" y="3113226"/>
            <a:ext cx="2779746" cy="3012936"/>
          </a:xfrm>
          <a:prstGeom prst="rect">
            <a:avLst/>
          </a:prstGeom>
          <a:noFill/>
          <a:ln w="9525">
            <a:noFill/>
            <a:miter lim="800000"/>
            <a:headEnd/>
            <a:tailEnd/>
          </a:ln>
        </p:spPr>
      </p:pic>
      <p:sp>
        <p:nvSpPr>
          <p:cNvPr id="10" name="Espace réservé du texte 9"/>
          <p:cNvSpPr>
            <a:spLocks noGrp="1"/>
          </p:cNvSpPr>
          <p:nvPr>
            <p:ph type="body" sz="quarter" idx="3"/>
          </p:nvPr>
        </p:nvSpPr>
        <p:spPr>
          <a:xfrm>
            <a:off x="5461122" y="1029369"/>
            <a:ext cx="3362036" cy="1069473"/>
          </a:xfrm>
        </p:spPr>
        <p:txBody>
          <a:bodyPr/>
          <a:lstStyle/>
          <a:p>
            <a:r>
              <a:rPr lang="fr-FR" dirty="0" smtClean="0"/>
              <a:t>Exceptions:</a:t>
            </a:r>
          </a:p>
          <a:p>
            <a:r>
              <a:rPr lang="fr-FR" sz="1800" dirty="0" smtClean="0">
                <a:solidFill>
                  <a:schemeClr val="tx1"/>
                </a:solidFill>
              </a:rPr>
              <a:t>Sophie </a:t>
            </a:r>
            <a:r>
              <a:rPr lang="fr-FR" sz="1600" cap="all" dirty="0" smtClean="0">
                <a:solidFill>
                  <a:schemeClr val="tx1"/>
                </a:solidFill>
              </a:rPr>
              <a:t>Berthelot</a:t>
            </a:r>
            <a:r>
              <a:rPr lang="fr-FR" sz="1800" cap="all" dirty="0" smtClean="0">
                <a:solidFill>
                  <a:schemeClr val="tx1"/>
                </a:solidFill>
              </a:rPr>
              <a:t> - M</a:t>
            </a:r>
            <a:r>
              <a:rPr lang="fr-FR" sz="1800" dirty="0" smtClean="0">
                <a:solidFill>
                  <a:schemeClr val="tx1"/>
                </a:solidFill>
              </a:rPr>
              <a:t>arie</a:t>
            </a:r>
            <a:r>
              <a:rPr lang="fr-FR" sz="1800" cap="all" dirty="0" smtClean="0">
                <a:solidFill>
                  <a:schemeClr val="tx1"/>
                </a:solidFill>
              </a:rPr>
              <a:t> Curie</a:t>
            </a:r>
          </a:p>
        </p:txBody>
      </p:sp>
      <p:sp>
        <p:nvSpPr>
          <p:cNvPr id="5" name="Espace réservé du texte 4"/>
          <p:cNvSpPr>
            <a:spLocks noGrp="1"/>
          </p:cNvSpPr>
          <p:nvPr>
            <p:ph sz="quarter" idx="4"/>
          </p:nvPr>
        </p:nvSpPr>
        <p:spPr>
          <a:xfrm>
            <a:off x="428222" y="1688679"/>
            <a:ext cx="3632497" cy="4647953"/>
          </a:xfrm>
        </p:spPr>
        <p:txBody>
          <a:bodyPr>
            <a:normAutofit fontScale="25000" lnSpcReduction="20000"/>
          </a:bodyPr>
          <a:lstStyle/>
          <a:p>
            <a:pPr>
              <a:buNone/>
            </a:pPr>
            <a:r>
              <a:rPr lang="fr-FR" sz="9600" b="1" dirty="0" smtClean="0">
                <a:solidFill>
                  <a:schemeClr val="tx1"/>
                </a:solidFill>
              </a:rPr>
              <a:t>- Être un personnage public</a:t>
            </a:r>
          </a:p>
          <a:p>
            <a:pPr>
              <a:buNone/>
            </a:pPr>
            <a:r>
              <a:rPr lang="fr-FR" sz="9600" b="1" dirty="0" smtClean="0">
                <a:solidFill>
                  <a:schemeClr val="tx1"/>
                </a:solidFill>
              </a:rPr>
              <a:t>- Avoir du talent, des vertus morales</a:t>
            </a:r>
          </a:p>
          <a:p>
            <a:pPr>
              <a:buNone/>
            </a:pPr>
            <a:r>
              <a:rPr lang="fr-FR" sz="9600" b="1" dirty="0" smtClean="0">
                <a:solidFill>
                  <a:schemeClr val="tx1"/>
                </a:solidFill>
              </a:rPr>
              <a:t>- Être un défenseur des opprimés</a:t>
            </a:r>
          </a:p>
          <a:p>
            <a:pPr>
              <a:buNone/>
            </a:pPr>
            <a:r>
              <a:rPr lang="fr-FR" sz="9600" b="1" dirty="0" smtClean="0">
                <a:solidFill>
                  <a:schemeClr val="tx1"/>
                </a:solidFill>
              </a:rPr>
              <a:t>- Être un guerrier qui a  défendu la nation</a:t>
            </a:r>
          </a:p>
          <a:p>
            <a:pPr>
              <a:buNone/>
            </a:pPr>
            <a:r>
              <a:rPr lang="fr-FR" sz="9600" b="1" dirty="0" smtClean="0">
                <a:solidFill>
                  <a:schemeClr val="tx1"/>
                </a:solidFill>
              </a:rPr>
              <a:t>- Être un personnage ayant consacré sa vie à une suite de pensées et/ou d’actions</a:t>
            </a:r>
          </a:p>
          <a:p>
            <a:pPr>
              <a:buFontTx/>
              <a:buChar char="-"/>
            </a:pPr>
            <a:endParaRPr lang="fr-FR" sz="7200" dirty="0" smtClean="0"/>
          </a:p>
          <a:p>
            <a:pPr>
              <a:buFontTx/>
              <a:buChar char="-"/>
            </a:pPr>
            <a:endParaRPr lang="fr-FR" sz="7200" dirty="0" smtClean="0"/>
          </a:p>
          <a:p>
            <a:endParaRPr lang="fr-FR" sz="7200" dirty="0" smtClean="0"/>
          </a:p>
          <a:p>
            <a:r>
              <a:rPr lang="fr-FR" sz="7200" u="sng" dirty="0" smtClean="0"/>
              <a:t>Les  deux femmes au Panthéon :</a:t>
            </a:r>
            <a:endParaRPr lang="fr-FR" sz="7200" dirty="0" smtClean="0"/>
          </a:p>
          <a:p>
            <a:r>
              <a:rPr lang="fr-FR" sz="7200" dirty="0" smtClean="0"/>
              <a:t>  </a:t>
            </a:r>
          </a:p>
          <a:p>
            <a:r>
              <a:rPr lang="fr-FR" sz="7200" dirty="0" smtClean="0"/>
              <a:t>.</a:t>
            </a:r>
            <a:r>
              <a:rPr lang="fr-FR" sz="7200" b="1" dirty="0" smtClean="0"/>
              <a:t> Marie Curie</a:t>
            </a:r>
            <a:r>
              <a:rPr lang="fr-FR" sz="7200" dirty="0" smtClean="0"/>
              <a:t>, une grande physicienne qui a découvert la radioactivité, mais </a:t>
            </a:r>
          </a:p>
          <a:p>
            <a:endParaRPr lang="fr-FR" b="1" dirty="0"/>
          </a:p>
          <a:p>
            <a:r>
              <a:rPr lang="fr-FR" b="1" dirty="0" smtClean="0"/>
              <a:t>Sophie Berthelot</a:t>
            </a:r>
            <a:r>
              <a:rPr lang="fr-FR" dirty="0" smtClean="0"/>
              <a:t>, une scientifique et femme d'un grand chimiste et homme politique français enterrée aux côtés de son mari.</a:t>
            </a:r>
          </a:p>
          <a:p>
            <a:endParaRPr lang="fr-FR" dirty="0" smtClean="0"/>
          </a:p>
          <a:p>
            <a:endParaRPr lang="fr-FR" dirty="0"/>
          </a:p>
        </p:txBody>
      </p:sp>
      <p:sp>
        <p:nvSpPr>
          <p:cNvPr id="11" name="ZoneTexte 10"/>
          <p:cNvSpPr txBox="1"/>
          <p:nvPr/>
        </p:nvSpPr>
        <p:spPr>
          <a:xfrm>
            <a:off x="5599268" y="6126162"/>
            <a:ext cx="2207491" cy="523220"/>
          </a:xfrm>
          <a:prstGeom prst="rect">
            <a:avLst/>
          </a:prstGeom>
          <a:noFill/>
        </p:spPr>
        <p:txBody>
          <a:bodyPr wrap="square" rtlCol="0">
            <a:spAutoFit/>
          </a:bodyPr>
          <a:lstStyle/>
          <a:p>
            <a:r>
              <a:rPr lang="fr-FR" sz="2800" dirty="0" smtClean="0"/>
              <a:t>   </a:t>
            </a:r>
            <a:r>
              <a:rPr lang="fr-FR" sz="2600" i="1" dirty="0" smtClean="0"/>
              <a:t>Marie CURIE</a:t>
            </a:r>
          </a:p>
        </p:txBody>
      </p:sp>
      <p:sp>
        <p:nvSpPr>
          <p:cNvPr id="8" name="Rectangle 7"/>
          <p:cNvSpPr/>
          <p:nvPr/>
        </p:nvSpPr>
        <p:spPr>
          <a:xfrm>
            <a:off x="5093368" y="2098842"/>
            <a:ext cx="3729790" cy="923330"/>
          </a:xfrm>
          <a:prstGeom prst="rect">
            <a:avLst/>
          </a:prstGeom>
        </p:spPr>
        <p:txBody>
          <a:bodyPr wrap="square">
            <a:spAutoFit/>
          </a:bodyPr>
          <a:lstStyle/>
          <a:p>
            <a:r>
              <a:rPr lang="fr-FR" i="1" cap="all" dirty="0" smtClean="0"/>
              <a:t>Enterrées au Panthéon, non pour leur mérite mais en raison de la présence de leurs époux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9200"/>
                            </p:stCondLst>
                            <p:childTnLst>
                              <p:par>
                                <p:cTn id="11" presetID="55"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9">
                                            <p:txEl>
                                              <p:pRg st="0" end="0"/>
                                            </p:txEl>
                                          </p:spTgt>
                                        </p:tgtEl>
                                      </p:cBhvr>
                                    </p:animEffect>
                                  </p:childTnLst>
                                </p:cTn>
                              </p:par>
                            </p:childTnLst>
                          </p:cTn>
                        </p:par>
                        <p:par>
                          <p:cTn id="16" fill="hold">
                            <p:stCondLst>
                              <p:cond delay="10200"/>
                            </p:stCondLst>
                            <p:childTnLst>
                              <p:par>
                                <p:cTn id="17" presetID="42"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1200"/>
                            </p:stCondLst>
                            <p:childTnLst>
                              <p:par>
                                <p:cTn id="23" presetID="42" presetClass="entr" presetSubtype="0" fill="hold" grpId="0"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200"/>
                            </p:stCondLst>
                            <p:childTnLst>
                              <p:par>
                                <p:cTn id="29" presetID="42" presetClass="entr" presetSubtype="0" fill="hold" grpId="0"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13200"/>
                            </p:stCondLst>
                            <p:childTnLst>
                              <p:par>
                                <p:cTn id="35" presetID="42" presetClass="entr" presetSubtype="0" fill="hold" grpId="0" nodeType="after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1000"/>
                                        <p:tgtEl>
                                          <p:spTgt spid="5">
                                            <p:txEl>
                                              <p:pRg st="3" end="3"/>
                                            </p:txEl>
                                          </p:spTgt>
                                        </p:tgtEl>
                                      </p:cBhvr>
                                    </p:animEffect>
                                    <p:anim calcmode="lin" valueType="num">
                                      <p:cBhvr>
                                        <p:cTn id="3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14200"/>
                            </p:stCondLst>
                            <p:childTnLst>
                              <p:par>
                                <p:cTn id="41" presetID="42" presetClass="entr" presetSubtype="0"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15200"/>
                            </p:stCondLst>
                            <p:childTnLst>
                              <p:par>
                                <p:cTn id="47" presetID="42" presetClass="entr" presetSubtype="0" fill="hold" grpId="0" nodeType="after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200"/>
                            </p:stCondLst>
                            <p:childTnLst>
                              <p:par>
                                <p:cTn id="53" presetID="42" presetClass="entr" presetSubtype="0" fill="hold" grpId="0" nodeType="after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Effect transition="in" filter="fade">
                                      <p:cBhvr>
                                        <p:cTn id="55" dur="1000"/>
                                        <p:tgtEl>
                                          <p:spTgt spid="5">
                                            <p:txEl>
                                              <p:pRg st="9" end="9"/>
                                            </p:txEl>
                                          </p:spTgt>
                                        </p:tgtEl>
                                      </p:cBhvr>
                                    </p:animEffect>
                                    <p:anim calcmode="lin" valueType="num">
                                      <p:cBhvr>
                                        <p:cTn id="5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58" fill="hold">
                            <p:stCondLst>
                              <p:cond delay="17200"/>
                            </p:stCondLst>
                            <p:childTnLst>
                              <p:par>
                                <p:cTn id="59" presetID="42" presetClass="entr" presetSubtype="0" fill="hold" grpId="0" nodeType="after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fade">
                                      <p:cBhvr>
                                        <p:cTn id="61" dur="1000"/>
                                        <p:tgtEl>
                                          <p:spTgt spid="5">
                                            <p:txEl>
                                              <p:pRg st="10" end="10"/>
                                            </p:txEl>
                                          </p:spTgt>
                                        </p:tgtEl>
                                      </p:cBhvr>
                                    </p:animEffect>
                                    <p:anim calcmode="lin" valueType="num">
                                      <p:cBhvr>
                                        <p:cTn id="6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8200"/>
                            </p:stCondLst>
                            <p:childTnLst>
                              <p:par>
                                <p:cTn id="65" presetID="42" presetClass="entr" presetSubtype="0" fill="hold" grpId="0" nodeType="after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fade">
                                      <p:cBhvr>
                                        <p:cTn id="67" dur="1000"/>
                                        <p:tgtEl>
                                          <p:spTgt spid="5">
                                            <p:txEl>
                                              <p:pRg st="12" end="12"/>
                                            </p:txEl>
                                          </p:spTgt>
                                        </p:tgtEl>
                                      </p:cBhvr>
                                    </p:animEffect>
                                    <p:anim calcmode="lin" valueType="num">
                                      <p:cBhvr>
                                        <p:cTn id="68"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par>
                          <p:cTn id="70" fill="hold">
                            <p:stCondLst>
                              <p:cond delay="19200"/>
                            </p:stCondLst>
                            <p:childTnLst>
                              <p:par>
                                <p:cTn id="71" presetID="55" presetClass="entr" presetSubtype="0" fill="hold" grpId="0" nodeType="after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 calcmode="lin" valueType="num">
                                      <p:cBhvr>
                                        <p:cTn id="73"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74"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75" dur="1000"/>
                                        <p:tgtEl>
                                          <p:spTgt spid="10">
                                            <p:txEl>
                                              <p:pRg st="0" end="0"/>
                                            </p:txEl>
                                          </p:spTgt>
                                        </p:tgtEl>
                                      </p:cBhvr>
                                    </p:animEffect>
                                  </p:childTnLst>
                                </p:cTn>
                              </p:par>
                            </p:childTnLst>
                          </p:cTn>
                        </p:par>
                        <p:par>
                          <p:cTn id="76" fill="hold">
                            <p:stCondLst>
                              <p:cond delay="20200"/>
                            </p:stCondLst>
                            <p:childTnLst>
                              <p:par>
                                <p:cTn id="77" presetID="55" presetClass="entr" presetSubtype="0" fill="hold" grpId="0" nodeType="after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 calcmode="lin" valueType="num">
                                      <p:cBhvr>
                                        <p:cTn id="79"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80"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81" dur="1000"/>
                                        <p:tgtEl>
                                          <p:spTgt spid="10">
                                            <p:txEl>
                                              <p:pRg st="1" end="1"/>
                                            </p:txEl>
                                          </p:spTgt>
                                        </p:tgtEl>
                                      </p:cBhvr>
                                    </p:animEffect>
                                  </p:childTnLst>
                                </p:cTn>
                              </p:par>
                            </p:childTnLst>
                          </p:cTn>
                        </p:par>
                        <p:par>
                          <p:cTn id="82" fill="hold">
                            <p:stCondLst>
                              <p:cond delay="21200"/>
                            </p:stCondLst>
                            <p:childTnLst>
                              <p:par>
                                <p:cTn id="83" presetID="55" presetClass="entr" presetSubtype="0"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strVal val="#ppt_w*0.70"/>
                                          </p:val>
                                        </p:tav>
                                        <p:tav tm="100000">
                                          <p:val>
                                            <p:strVal val="#ppt_w"/>
                                          </p:val>
                                        </p:tav>
                                      </p:tavLst>
                                    </p:anim>
                                    <p:anim calcmode="lin" valueType="num">
                                      <p:cBhvr>
                                        <p:cTn id="86" dur="1000" fill="hold"/>
                                        <p:tgtEl>
                                          <p:spTgt spid="8"/>
                                        </p:tgtEl>
                                        <p:attrNameLst>
                                          <p:attrName>ppt_h</p:attrName>
                                        </p:attrNameLst>
                                      </p:cBhvr>
                                      <p:tavLst>
                                        <p:tav tm="0">
                                          <p:val>
                                            <p:strVal val="#ppt_h"/>
                                          </p:val>
                                        </p:tav>
                                        <p:tav tm="100000">
                                          <p:val>
                                            <p:strVal val="#ppt_h"/>
                                          </p:val>
                                        </p:tav>
                                      </p:tavLst>
                                    </p:anim>
                                    <p:animEffect transition="in" filter="fade">
                                      <p:cBhvr>
                                        <p:cTn id="87" dur="1000"/>
                                        <p:tgtEl>
                                          <p:spTgt spid="8"/>
                                        </p:tgtEl>
                                      </p:cBhvr>
                                    </p:animEffect>
                                  </p:childTnLst>
                                </p:cTn>
                              </p:par>
                            </p:childTnLst>
                          </p:cTn>
                        </p:par>
                        <p:par>
                          <p:cTn id="88" fill="hold">
                            <p:stCondLst>
                              <p:cond delay="22200"/>
                            </p:stCondLst>
                            <p:childTnLst>
                              <p:par>
                                <p:cTn id="89" presetID="5" presetClass="entr" presetSubtype="1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checkerboard(across)">
                                      <p:cBhvr>
                                        <p:cTn id="91" dur="500"/>
                                        <p:tgtEl>
                                          <p:spTgt spid="6"/>
                                        </p:tgtEl>
                                      </p:cBhvr>
                                    </p:animEffect>
                                  </p:childTnLst>
                                </p:cTn>
                              </p:par>
                            </p:childTnLst>
                          </p:cTn>
                        </p:par>
                        <p:par>
                          <p:cTn id="92" fill="hold">
                            <p:stCondLst>
                              <p:cond delay="22700"/>
                            </p:stCondLst>
                            <p:childTnLst>
                              <p:par>
                                <p:cTn id="93" presetID="55" presetClass="entr" presetSubtype="0"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1000" fill="hold"/>
                                        <p:tgtEl>
                                          <p:spTgt spid="11"/>
                                        </p:tgtEl>
                                        <p:attrNameLst>
                                          <p:attrName>ppt_w</p:attrName>
                                        </p:attrNameLst>
                                      </p:cBhvr>
                                      <p:tavLst>
                                        <p:tav tm="0">
                                          <p:val>
                                            <p:strVal val="#ppt_w*0.70"/>
                                          </p:val>
                                        </p:tav>
                                        <p:tav tm="100000">
                                          <p:val>
                                            <p:strVal val="#ppt_w"/>
                                          </p:val>
                                        </p:tav>
                                      </p:tavLst>
                                    </p:anim>
                                    <p:anim calcmode="lin" valueType="num">
                                      <p:cBhvr>
                                        <p:cTn id="96" dur="1000" fill="hold"/>
                                        <p:tgtEl>
                                          <p:spTgt spid="11"/>
                                        </p:tgtEl>
                                        <p:attrNameLst>
                                          <p:attrName>ppt_h</p:attrName>
                                        </p:attrNameLst>
                                      </p:cBhvr>
                                      <p:tavLst>
                                        <p:tav tm="0">
                                          <p:val>
                                            <p:strVal val="#ppt_h"/>
                                          </p:val>
                                        </p:tav>
                                        <p:tav tm="100000">
                                          <p:val>
                                            <p:strVal val="#ppt_h"/>
                                          </p:val>
                                        </p:tav>
                                      </p:tavLst>
                                    </p:anim>
                                    <p:animEffect transition="in" filter="fade">
                                      <p:cBhvr>
                                        <p:cTn id="9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P spid="10" grpId="0" build="p"/>
      <p:bldP spid="5" grpId="0" build="p"/>
      <p:bldP spid="11"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339072" y="242454"/>
            <a:ext cx="6474484" cy="1014177"/>
          </a:xfrm>
        </p:spPr>
        <p:txBody>
          <a:bodyPr>
            <a:normAutofit/>
          </a:bodyPr>
          <a:lstStyle/>
          <a:p>
            <a:r>
              <a:rPr lang="fr-FR" sz="28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Gerty Archimède, une femme d’action et de pensée</a:t>
            </a:r>
            <a:endParaRPr lang="fr-FR" sz="2800"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ZoneTexte 8"/>
          <p:cNvSpPr txBox="1"/>
          <p:nvPr/>
        </p:nvSpPr>
        <p:spPr>
          <a:xfrm>
            <a:off x="914400" y="4890910"/>
            <a:ext cx="7480968" cy="1631216"/>
          </a:xfrm>
          <a:prstGeom prst="rect">
            <a:avLst/>
          </a:prstGeom>
          <a:noFill/>
        </p:spPr>
        <p:txBody>
          <a:bodyPr wrap="square" rtlCol="0">
            <a:spAutoFit/>
          </a:bodyPr>
          <a:lstStyle/>
          <a:p>
            <a:pPr algn="ctr"/>
            <a:r>
              <a:rPr lang="fr-FR" sz="2000" b="1" dirty="0" smtClean="0"/>
              <a:t>Gerty ARCHIMEDE (1909-1980) est la première femme antillaise à avoir été avocate, maire, député et conseiller général. Elle se bat pour que la législation appliquée en France Métropolitaine le soit également aux Antilles, ainsi que pour les conditions de vie des plus démunis en Métropole et en Guadeloupe.</a:t>
            </a:r>
            <a:endParaRPr lang="fr-FR" sz="2000" b="1" dirty="0"/>
          </a:p>
        </p:txBody>
      </p:sp>
      <p:pic>
        <p:nvPicPr>
          <p:cNvPr id="6" name="Image 5" descr="186.jpg"/>
          <p:cNvPicPr>
            <a:picLocks noChangeAspect="1"/>
          </p:cNvPicPr>
          <p:nvPr/>
        </p:nvPicPr>
        <p:blipFill>
          <a:blip r:embed="rId2"/>
          <a:stretch>
            <a:fillRect/>
          </a:stretch>
        </p:blipFill>
        <p:spPr>
          <a:xfrm>
            <a:off x="3048000" y="1256630"/>
            <a:ext cx="3241675" cy="36342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0" presetClass="entr" presetSubtype="0"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situation des femmes dans les années 50  en guadeloupe</a:t>
            </a:r>
            <a:endParaRPr lang="fr-FR" sz="2800" b="1" u="sng" cap="all"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Espace réservé du texte 3"/>
          <p:cNvSpPr>
            <a:spLocks noGrp="1"/>
          </p:cNvSpPr>
          <p:nvPr>
            <p:ph type="body" sz="half" idx="2"/>
          </p:nvPr>
        </p:nvSpPr>
        <p:spPr>
          <a:xfrm>
            <a:off x="1084729" y="3054673"/>
            <a:ext cx="3429000" cy="2660327"/>
          </a:xfrm>
        </p:spPr>
        <p:txBody>
          <a:bodyPr/>
          <a:lstStyle/>
          <a:p>
            <a:r>
              <a:rPr lang="fr-FR" sz="2400" b="1" dirty="0" smtClean="0"/>
              <a:t>A cette époque, aux Antilles, l’éducation favorise la soumission des filles et des garçons à la Loi des adultes, et des femmes à la Loi de l’homme.</a:t>
            </a:r>
          </a:p>
          <a:p>
            <a:endParaRPr lang="fr-FR" dirty="0"/>
          </a:p>
        </p:txBody>
      </p:sp>
      <p:sp>
        <p:nvSpPr>
          <p:cNvPr id="7" name="Espace réservé du contenu 6"/>
          <p:cNvSpPr>
            <a:spLocks noGrp="1"/>
          </p:cNvSpPr>
          <p:nvPr>
            <p:ph idx="1"/>
          </p:nvPr>
        </p:nvSpPr>
        <p:spPr/>
        <p:txBody>
          <a:bodyPr/>
          <a:lstStyle/>
          <a:p>
            <a:endParaRPr lang="fr-FR" dirty="0"/>
          </a:p>
        </p:txBody>
      </p:sp>
      <p:pic>
        <p:nvPicPr>
          <p:cNvPr id="9" name="Image 8"/>
          <p:cNvPicPr>
            <a:picLocks noChangeAspect="1"/>
          </p:cNvPicPr>
          <p:nvPr/>
        </p:nvPicPr>
        <p:blipFill>
          <a:blip r:embed="rId2"/>
          <a:stretch>
            <a:fillRect/>
          </a:stretch>
        </p:blipFill>
        <p:spPr>
          <a:xfrm>
            <a:off x="4513728" y="381000"/>
            <a:ext cx="4394270" cy="6191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première femme noire avocate</a:t>
            </a:r>
            <a:endParaRPr lang="fr-FR" sz="2800"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Espace réservé du contenu 4"/>
          <p:cNvSpPr>
            <a:spLocks noGrp="1"/>
          </p:cNvSpPr>
          <p:nvPr>
            <p:ph sz="half" idx="1"/>
          </p:nvPr>
        </p:nvSpPr>
        <p:spPr/>
        <p:txBody>
          <a:bodyPr/>
          <a:lstStyle/>
          <a:p>
            <a:r>
              <a:rPr lang="fr-FR" b="1" dirty="0" smtClean="0"/>
              <a:t>Elle commence ses études en Martinique puis les achève à la Sorbonne</a:t>
            </a:r>
          </a:p>
          <a:p>
            <a:r>
              <a:rPr lang="fr-FR" b="1" dirty="0" smtClean="0"/>
              <a:t>En 1939, elle prête serment et devient la  première femme  avocate des Antilles</a:t>
            </a:r>
          </a:p>
          <a:p>
            <a:r>
              <a:rPr lang="fr-FR" b="1" dirty="0" smtClean="0"/>
              <a:t>De 1967 à 1970, elle est bâtonnière de l’ordre de la Guadeloupe</a:t>
            </a:r>
          </a:p>
          <a:p>
            <a:pPr>
              <a:buNone/>
            </a:pPr>
            <a:endParaRPr lang="fr-FR" dirty="0"/>
          </a:p>
        </p:txBody>
      </p:sp>
      <p:pic>
        <p:nvPicPr>
          <p:cNvPr id="7" name="Espace réservé du contenu 6" descr="gertyavoc.jpg"/>
          <p:cNvPicPr>
            <a:picLocks noGrp="1" noChangeAspect="1"/>
          </p:cNvPicPr>
          <p:nvPr>
            <p:ph sz="half" idx="2"/>
          </p:nvPr>
        </p:nvPicPr>
        <p:blipFill>
          <a:blip r:embed="rId2"/>
          <a:srcRect l="-12242" r="-12242"/>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par>
                          <p:cTn id="10" fill="hold">
                            <p:stCondLst>
                              <p:cond delay="23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13"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5">
                                            <p:txEl>
                                              <p:pRg st="1" end="1"/>
                                            </p:txEl>
                                          </p:spTgt>
                                        </p:tgtEl>
                                        <p:attrNameLst>
                                          <p:attrName>fill.type</p:attrName>
                                        </p:attrNameLst>
                                      </p:cBhvr>
                                      <p:to>
                                        <p:strVal val="solid"/>
                                      </p:to>
                                    </p:set>
                                  </p:childTnLst>
                                </p:cTn>
                              </p:par>
                            </p:childTnLst>
                          </p:cTn>
                        </p:par>
                        <p:par>
                          <p:cTn id="16" fill="hold">
                            <p:stCondLst>
                              <p:cond delay="49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19"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89025" y="2986031"/>
            <a:ext cx="7272338" cy="549154"/>
          </a:xfrm>
        </p:spPr>
        <p:txBody>
          <a:bodyPr/>
          <a:lstStyle/>
          <a:p>
            <a:r>
              <a:rPr lang="fr-FR" sz="28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Son rôle politique</a:t>
            </a:r>
            <a:endParaRPr lang="fr-FR" sz="2800"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Espace réservé du contenu 4" descr="images-1.jpeg"/>
          <p:cNvPicPr>
            <a:picLocks noGrp="1" noChangeAspect="1"/>
          </p:cNvPicPr>
          <p:nvPr>
            <p:ph type="pic" idx="1"/>
          </p:nvPr>
        </p:nvPicPr>
        <p:blipFill>
          <a:blip r:embed="rId2"/>
          <a:srcRect t="-165" b="-165"/>
          <a:stretch>
            <a:fillRect/>
          </a:stretch>
        </p:blipFill>
        <p:spPr>
          <a:xfrm>
            <a:off x="2578013" y="257416"/>
            <a:ext cx="4294363" cy="2728614"/>
          </a:xfrm>
        </p:spPr>
      </p:pic>
      <p:sp>
        <p:nvSpPr>
          <p:cNvPr id="4" name="Espace réservé du texte 3"/>
          <p:cNvSpPr>
            <a:spLocks noGrp="1"/>
          </p:cNvSpPr>
          <p:nvPr>
            <p:ph type="body" sz="half" idx="2"/>
          </p:nvPr>
        </p:nvSpPr>
        <p:spPr>
          <a:xfrm>
            <a:off x="1089025" y="3810897"/>
            <a:ext cx="7272338" cy="2778961"/>
          </a:xfrm>
        </p:spPr>
        <p:txBody>
          <a:bodyPr>
            <a:noAutofit/>
          </a:bodyPr>
          <a:lstStyle/>
          <a:p>
            <a:r>
              <a:rPr lang="fr-FR" b="1" dirty="0" smtClean="0"/>
              <a:t>Carrière politique très active, elle est anticolonialiste et communiste : elle prône un statut d’autonomie à la Guadeloupe, refusant une départementalisation adaptée.</a:t>
            </a:r>
          </a:p>
          <a:p>
            <a:r>
              <a:rPr lang="fr-FR" b="1" dirty="0" smtClean="0"/>
              <a:t>En 1945, elle devient la première femme députée des Antilles.</a:t>
            </a:r>
          </a:p>
          <a:p>
            <a:r>
              <a:rPr lang="fr-FR" b="1" dirty="0" smtClean="0"/>
              <a:t>Attirée par le parti communiste durant la guerre, en 1948, elle y adhère.  A ce titre, elle représente ce parti et la Guadeloupe à travers de nombreuses conférences dans le monde.</a:t>
            </a:r>
          </a:p>
          <a:p>
            <a:r>
              <a:rPr lang="fr-FR" b="1" dirty="0" smtClean="0"/>
              <a:t>Conseiller général de 1945 à 1969, elle fut également maire de Basse-Terre, chef-lieu, de la Guadeloupe de 1953 à 1956.</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ssolve">
                                      <p:cBhvr>
                                        <p:cTn id="19" dur="500"/>
                                        <p:tgtEl>
                                          <p:spTgt spid="4">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ssolv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 </a:t>
            </a:r>
            <a:r>
              <a:rPr lang="fr-FR" sz="28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son combat pour les femmes</a:t>
            </a:r>
            <a:r>
              <a:rPr lang="fr-FR" sz="2800" dirty="0" smtClean="0"/>
              <a:t/>
            </a:r>
            <a:br>
              <a:rPr lang="fr-FR" sz="2800" dirty="0" smtClean="0"/>
            </a:br>
            <a:endParaRPr lang="fr-FR" sz="2800" dirty="0"/>
          </a:p>
        </p:txBody>
      </p:sp>
      <p:sp>
        <p:nvSpPr>
          <p:cNvPr id="18" name="Espace réservé pour une image  17"/>
          <p:cNvSpPr>
            <a:spLocks noGrp="1"/>
          </p:cNvSpPr>
          <p:nvPr>
            <p:ph type="pic" idx="1"/>
          </p:nvPr>
        </p:nvSpPr>
        <p:spPr/>
      </p:sp>
      <p:sp>
        <p:nvSpPr>
          <p:cNvPr id="3" name="Espace réservé du contenu 2"/>
          <p:cNvSpPr>
            <a:spLocks noGrp="1"/>
          </p:cNvSpPr>
          <p:nvPr>
            <p:ph type="body" sz="half" idx="2"/>
          </p:nvPr>
        </p:nvSpPr>
        <p:spPr>
          <a:xfrm>
            <a:off x="1089025" y="4585368"/>
            <a:ext cx="7272338" cy="2032000"/>
          </a:xfrm>
        </p:spPr>
        <p:txBody>
          <a:bodyPr>
            <a:noAutofit/>
          </a:bodyPr>
          <a:lstStyle/>
          <a:p>
            <a:r>
              <a:rPr lang="fr-FR" dirty="0" smtClean="0"/>
              <a:t>	</a:t>
            </a:r>
            <a:r>
              <a:rPr lang="fr-FR" b="1" dirty="0" smtClean="0"/>
              <a:t>Militante féministe, elle crée en Guadeloupe une fédération de l'Union des Femmes Françaises qui deviendra l’Union des Femmes Guadeloupéennes. Elle combat pour l’obtention de la sécurité sociale et du droit à la retraite pour les femmes de Guadeloupe.</a:t>
            </a:r>
          </a:p>
          <a:p>
            <a:r>
              <a:rPr lang="fr-FR" b="1" dirty="0" smtClean="0"/>
              <a:t>Elle incite la plupart des femmes à participer à la vie politique.</a:t>
            </a:r>
          </a:p>
          <a:p>
            <a:r>
              <a:rPr lang="fr-FR" b="1" dirty="0" smtClean="0"/>
              <a:t>En 1969, Gerty Archimède accueille et héberge clandestinement Angéla Davis, la militante noire des droits civiques aux USA.</a:t>
            </a:r>
          </a:p>
        </p:txBody>
      </p:sp>
      <p:pic>
        <p:nvPicPr>
          <p:cNvPr id="19" name="Image 18"/>
          <p:cNvPicPr>
            <a:picLocks noChangeAspect="1"/>
          </p:cNvPicPr>
          <p:nvPr/>
        </p:nvPicPr>
        <p:blipFill>
          <a:blip r:embed="rId2"/>
          <a:stretch>
            <a:fillRect/>
          </a:stretch>
        </p:blipFill>
        <p:spPr>
          <a:xfrm>
            <a:off x="0" y="152400"/>
            <a:ext cx="9144000" cy="38461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500"/>
                            </p:stCondLst>
                            <p:childTnLst>
                              <p:par>
                                <p:cTn id="14" presetID="7"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500"/>
                            </p:stCondLst>
                            <p:childTnLst>
                              <p:par>
                                <p:cTn id="19" presetID="7"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98373" y="311727"/>
            <a:ext cx="3192460" cy="1718241"/>
          </a:xfrm>
        </p:spPr>
        <p:txBody>
          <a:bodyPr>
            <a:noAutofit/>
          </a:bodyPr>
          <a:lstStyle/>
          <a:p>
            <a:r>
              <a:rPr lang="fr-FR" sz="28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fr-FR" sz="2800"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son combat pour les plus humbles </a:t>
            </a:r>
            <a:r>
              <a:rPr lang="fr-FR"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fr-FR"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Espace réservé pour une image  3"/>
          <p:cNvSpPr>
            <a:spLocks noGrp="1"/>
          </p:cNvSpPr>
          <p:nvPr>
            <p:ph type="pic" idx="1"/>
          </p:nvPr>
        </p:nvSpPr>
        <p:spPr/>
      </p:sp>
      <p:sp>
        <p:nvSpPr>
          <p:cNvPr id="3" name="Espace réservé du contenu 2"/>
          <p:cNvSpPr>
            <a:spLocks noGrp="1"/>
          </p:cNvSpPr>
          <p:nvPr>
            <p:ph type="body" sz="half" idx="2"/>
          </p:nvPr>
        </p:nvSpPr>
        <p:spPr>
          <a:xfrm>
            <a:off x="5698373" y="2057400"/>
            <a:ext cx="3192460" cy="3657600"/>
          </a:xfrm>
        </p:spPr>
        <p:txBody>
          <a:bodyPr/>
          <a:lstStyle/>
          <a:p>
            <a:r>
              <a:rPr lang="fr-FR" dirty="0" smtClean="0"/>
              <a:t> </a:t>
            </a:r>
            <a:r>
              <a:rPr lang="fr-FR" sz="2000" b="1" dirty="0" smtClean="0"/>
              <a:t>Défendre les petits clients, les travailleurs agricoles licenciés ou humiliés</a:t>
            </a:r>
          </a:p>
          <a:p>
            <a:r>
              <a:rPr lang="fr-FR" sz="2000" b="1" dirty="0" smtClean="0"/>
              <a:t>Elle lutte pour la formation professionnelle des jeunes guadeloupéens, et notamment pour qu’ils puissent se former en France.</a:t>
            </a:r>
            <a:endParaRPr lang="fr-FR" sz="2000" b="1" dirty="0"/>
          </a:p>
        </p:txBody>
      </p:sp>
      <p:pic>
        <p:nvPicPr>
          <p:cNvPr id="5" name="Image 4"/>
          <p:cNvPicPr>
            <a:picLocks noChangeAspect="1"/>
          </p:cNvPicPr>
          <p:nvPr/>
        </p:nvPicPr>
        <p:blipFill>
          <a:blip r:embed="rId2"/>
          <a:stretch>
            <a:fillRect/>
          </a:stretch>
        </p:blipFill>
        <p:spPr>
          <a:xfrm>
            <a:off x="0" y="46184"/>
            <a:ext cx="5698373" cy="681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3000"/>
                            </p:stCondLst>
                            <p:childTnLst>
                              <p:par>
                                <p:cTn id="17" presetID="10" presetClass="entr" presetSubtype="0" fill="hold" grpId="1"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9024" y="274638"/>
            <a:ext cx="7272339" cy="972272"/>
          </a:xfrm>
        </p:spPr>
        <p:txBody>
          <a:bodyPr/>
          <a:lstStyle/>
          <a:p>
            <a:r>
              <a:rPr lang="fr-FR" sz="20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20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r-FR" sz="20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Une femme qui a tracé une voie pour de nombreuseS</a:t>
            </a:r>
            <a:br>
              <a:rPr lang="fr-FR" sz="20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r-FR" sz="20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femmes guadeloupéennes en politique  </a:t>
            </a:r>
            <a:br>
              <a:rPr lang="fr-FR" sz="2000"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fr-FR" sz="2000"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Espace réservé du texte 4"/>
          <p:cNvSpPr>
            <a:spLocks noGrp="1"/>
          </p:cNvSpPr>
          <p:nvPr>
            <p:ph type="body" idx="1"/>
          </p:nvPr>
        </p:nvSpPr>
        <p:spPr>
          <a:xfrm>
            <a:off x="1968499" y="1754910"/>
            <a:ext cx="5766955" cy="744816"/>
          </a:xfrm>
        </p:spPr>
        <p:txBody>
          <a:bodyPr/>
          <a:lstStyle/>
          <a:p>
            <a:r>
              <a:rPr lang="fr-FR" sz="1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Guadeloupe, une terre, de femmeS politiqueS : 3 femmes ministres</a:t>
            </a:r>
          </a:p>
          <a:p>
            <a:endParaRPr lang="fr-FR" sz="1800" dirty="0"/>
          </a:p>
        </p:txBody>
      </p:sp>
      <p:sp>
        <p:nvSpPr>
          <p:cNvPr id="8" name="Espace réservé du texte 7"/>
          <p:cNvSpPr>
            <a:spLocks noGrp="1"/>
          </p:cNvSpPr>
          <p:nvPr>
            <p:ph type="body" sz="quarter" idx="3"/>
          </p:nvPr>
        </p:nvSpPr>
        <p:spPr>
          <a:xfrm>
            <a:off x="6026727" y="5672195"/>
            <a:ext cx="2851728" cy="1078039"/>
          </a:xfrm>
        </p:spPr>
        <p:txBody>
          <a:bodyPr/>
          <a:lstStyle/>
          <a:p>
            <a:r>
              <a:rPr lang="fr-FR" sz="1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fr-FR" sz="18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
            </a:r>
            <a:r>
              <a:rPr lang="fr-FR" sz="18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 PAU- LANGEVIN</a:t>
            </a:r>
          </a:p>
          <a:p>
            <a:r>
              <a:rPr lang="fr-FR" sz="18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Ministre de la réussite éducative</a:t>
            </a:r>
            <a:endParaRPr lang="fr-FR" sz="18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fr-FR" sz="18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fr-FR" sz="18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depuis 2012</a:t>
            </a:r>
            <a:r>
              <a:rPr lang="fr-FR" sz="18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fr-FR" sz="1800" b="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5" name="Espace réservé du contenu 14" descr="george-pau-langevin-reussite-educative-1244631.jpg"/>
          <p:cNvPicPr>
            <a:picLocks noGrp="1" noChangeAspect="1"/>
          </p:cNvPicPr>
          <p:nvPr>
            <p:ph sz="quarter" idx="4"/>
          </p:nvPr>
        </p:nvPicPr>
        <p:blipFill>
          <a:blip r:embed="rId2"/>
          <a:srcRect l="5077" r="21677" b="34435"/>
          <a:stretch>
            <a:fillRect/>
          </a:stretch>
        </p:blipFill>
        <p:spPr>
          <a:xfrm>
            <a:off x="6228804" y="2499726"/>
            <a:ext cx="2548196" cy="3050180"/>
          </a:xfrm>
        </p:spPr>
      </p:pic>
      <p:sp>
        <p:nvSpPr>
          <p:cNvPr id="7" name="Rectangle 6"/>
          <p:cNvSpPr/>
          <p:nvPr/>
        </p:nvSpPr>
        <p:spPr>
          <a:xfrm>
            <a:off x="3400168" y="5589736"/>
            <a:ext cx="2626559" cy="1200329"/>
          </a:xfrm>
          <a:prstGeom prst="rect">
            <a:avLst/>
          </a:prstGeom>
        </p:spPr>
        <p:txBody>
          <a:bodyPr wrap="square">
            <a:spAutoFit/>
          </a:bodyPr>
          <a:lstStyle/>
          <a:p>
            <a:pPr algn="ctr"/>
            <a:r>
              <a:rPr lang="fr-F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
            </a:r>
            <a:r>
              <a:rPr lang="fr-FR"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 PENCHARD</a:t>
            </a:r>
          </a:p>
          <a:p>
            <a:pPr algn="ctr"/>
            <a:r>
              <a:rPr lang="fr-FR"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Ministre chargée de l’outre-mer</a:t>
            </a:r>
          </a:p>
          <a:p>
            <a:pPr algn="ctr"/>
            <a:r>
              <a:rPr lang="fr-FR"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(2009-2012)</a:t>
            </a:r>
            <a:r>
              <a:rPr lang="fr-F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fr-F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215613" y="5549906"/>
            <a:ext cx="3028660" cy="1200329"/>
          </a:xfrm>
          <a:prstGeom prst="rect">
            <a:avLst/>
          </a:prstGeom>
        </p:spPr>
        <p:txBody>
          <a:bodyPr wrap="square">
            <a:spAutoFit/>
          </a:bodyPr>
          <a:lstStyle/>
          <a:p>
            <a:pPr algn="ctr"/>
            <a:r>
              <a:rPr lang="fr-F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
            </a:r>
            <a:r>
              <a:rPr lang="fr-FR"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 MICHAUX- CHEVRY Ministre déléguée aux affaires étrangères. ( 1993-1995)</a:t>
            </a:r>
            <a:r>
              <a:rPr lang="fr-F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fr-F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Image 10" descr="michaux_chevry_lucette95050f.jpg"/>
          <p:cNvPicPr>
            <a:picLocks noChangeAspect="1"/>
          </p:cNvPicPr>
          <p:nvPr/>
        </p:nvPicPr>
        <p:blipFill>
          <a:blip r:embed="rId3"/>
          <a:stretch>
            <a:fillRect/>
          </a:stretch>
        </p:blipFill>
        <p:spPr>
          <a:xfrm>
            <a:off x="818314" y="3446898"/>
            <a:ext cx="1751158" cy="2103008"/>
          </a:xfrm>
          <a:prstGeom prst="rect">
            <a:avLst/>
          </a:prstGeom>
        </p:spPr>
      </p:pic>
      <p:pic>
        <p:nvPicPr>
          <p:cNvPr id="14" name="Espace réservé du contenu 13" descr="images.jpeg"/>
          <p:cNvPicPr>
            <a:picLocks noGrp="1" noChangeAspect="1"/>
          </p:cNvPicPr>
          <p:nvPr>
            <p:ph sz="half" idx="2"/>
          </p:nvPr>
        </p:nvPicPr>
        <p:blipFill>
          <a:blip r:embed="rId4"/>
          <a:srcRect t="-26206" b="-26206"/>
          <a:stretch>
            <a:fillRect/>
          </a:stretch>
        </p:blipFill>
        <p:spPr>
          <a:xfrm>
            <a:off x="3694545" y="2499726"/>
            <a:ext cx="1754910" cy="364836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par>
                          <p:cTn id="20" fill="hold">
                            <p:stCondLst>
                              <p:cond delay="2500"/>
                            </p:stCondLst>
                            <p:childTnLst>
                              <p:par>
                                <p:cTn id="21" presetID="55"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par>
                          <p:cTn id="26" fill="hold">
                            <p:stCondLst>
                              <p:cond delay="3500"/>
                            </p:stCondLst>
                            <p:childTnLst>
                              <p:par>
                                <p:cTn id="27" presetID="5" presetClass="entr" presetSubtype="1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heckerboard(across)">
                                      <p:cBhvr>
                                        <p:cTn id="29" dur="500"/>
                                        <p:tgtEl>
                                          <p:spTgt spid="14"/>
                                        </p:tgtEl>
                                      </p:cBhvr>
                                    </p:animEffect>
                                  </p:childTnLst>
                                </p:cTn>
                              </p:par>
                            </p:childTnLst>
                          </p:cTn>
                        </p:par>
                        <p:par>
                          <p:cTn id="30" fill="hold">
                            <p:stCondLst>
                              <p:cond delay="4000"/>
                            </p:stCondLst>
                            <p:childTnLst>
                              <p:par>
                                <p:cTn id="31" presetID="55"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par>
                          <p:cTn id="36" fill="hold">
                            <p:stCondLst>
                              <p:cond delay="5000"/>
                            </p:stCondLst>
                            <p:childTnLst>
                              <p:par>
                                <p:cTn id="37" presetID="5" presetClass="entr" presetSubtype="1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heckerboard(across)">
                                      <p:cBhvr>
                                        <p:cTn id="39" dur="500"/>
                                        <p:tgtEl>
                                          <p:spTgt spid="15"/>
                                        </p:tgtEl>
                                      </p:cBhvr>
                                    </p:animEffect>
                                  </p:childTnLst>
                                </p:cTn>
                              </p:par>
                            </p:childTnLst>
                          </p:cTn>
                        </p:par>
                        <p:par>
                          <p:cTn id="40" fill="hold">
                            <p:stCondLst>
                              <p:cond delay="5500"/>
                            </p:stCondLst>
                            <p:childTnLst>
                              <p:par>
                                <p:cTn id="41" presetID="55" presetClass="entr" presetSubtype="0" fill="hold" grpId="0" nodeType="after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p:cTn id="43"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4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45" dur="1000"/>
                                        <p:tgtEl>
                                          <p:spTgt spid="8">
                                            <p:txEl>
                                              <p:pRg st="0" end="0"/>
                                            </p:txEl>
                                          </p:spTgt>
                                        </p:tgtEl>
                                      </p:cBhvr>
                                    </p:animEffect>
                                  </p:childTnLst>
                                </p:cTn>
                              </p:par>
                            </p:childTnLst>
                          </p:cTn>
                        </p:par>
                        <p:par>
                          <p:cTn id="46" fill="hold">
                            <p:stCondLst>
                              <p:cond delay="6500"/>
                            </p:stCondLst>
                            <p:childTnLst>
                              <p:par>
                                <p:cTn id="47" presetID="55" presetClass="entr" presetSubtype="0" fill="hold" grpId="0" nodeType="after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p:cTn id="49"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50"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8">
                                            <p:txEl>
                                              <p:pRg st="1" end="1"/>
                                            </p:txEl>
                                          </p:spTgt>
                                        </p:tgtEl>
                                      </p:cBhvr>
                                    </p:animEffect>
                                  </p:childTnLst>
                                </p:cTn>
                              </p:par>
                            </p:childTnLst>
                          </p:cTn>
                        </p:par>
                        <p:par>
                          <p:cTn id="52" fill="hold">
                            <p:stCondLst>
                              <p:cond delay="7500"/>
                            </p:stCondLst>
                            <p:childTnLst>
                              <p:par>
                                <p:cTn id="53" presetID="55" presetClass="entr" presetSubtype="0" fill="hold" grpId="0"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 calcmode="lin" valueType="num">
                                      <p:cBhvr>
                                        <p:cTn id="55"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56"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5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build="p"/>
      <p:bldP spid="7" grpId="0"/>
      <p:bldP spid="9"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961</TotalTime>
  <Words>592</Words>
  <Application>Microsoft Office PowerPoint</Application>
  <PresentationFormat>Affichage à l'écran (4:3)</PresentationFormat>
  <Paragraphs>85</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Tradition</vt:lpstr>
      <vt:lpstr>    Qu’est ce que le Panthéon ?  </vt:lpstr>
      <vt:lpstr>Critères de Panthéonisation et exceptions </vt:lpstr>
      <vt:lpstr>Gerty Archimède, une femme d’action et de pensée</vt:lpstr>
      <vt:lpstr>la situation des femmes dans les années 50  en guadeloupe</vt:lpstr>
      <vt:lpstr>La première femme noire avocate</vt:lpstr>
      <vt:lpstr>Son rôle politique</vt:lpstr>
      <vt:lpstr> son combat pour les femmes </vt:lpstr>
      <vt:lpstr> son combat pour les plus humbles  </vt:lpstr>
      <vt:lpstr> Une femme qui a tracé une voie pour de nombreuseS femmes guadeloupéennes en politique   </vt:lpstr>
      <vt:lpstr> Une femme qui est restée dans les mémoires  </vt:lpstr>
      <vt:lpstr>QUE RETENIR D’ELLE ?</vt:lpstr>
      <vt:lpstr>SOURCES</vt:lpstr>
      <vt:lpstr>MERCI DE VOTRE ATTENTION</vt:lpstr>
    </vt:vector>
  </TitlesOfParts>
  <Company>WIWE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 ce que le Panthéon</dc:title>
  <dc:creator>SITCHARN</dc:creator>
  <cp:lastModifiedBy>crm Henri-IV</cp:lastModifiedBy>
  <cp:revision>43</cp:revision>
  <dcterms:created xsi:type="dcterms:W3CDTF">2013-04-23T19:48:06Z</dcterms:created>
  <dcterms:modified xsi:type="dcterms:W3CDTF">2013-05-06T08:48:30Z</dcterms:modified>
</cp:coreProperties>
</file>